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2"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3" r:id="rId16"/>
    <p:sldId id="272" r:id="rId17"/>
    <p:sldId id="274" r:id="rId18"/>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110" y="54"/>
      </p:cViewPr>
      <p:guideLst>
        <p:guide orient="horz" pos="2160"/>
        <p:guide pos="3120"/>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D6EE87-EBD5-4F12-A48A-63ACA297AC8F}"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D3794B-289A-4A80-97D7-111025398D45}"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2"/>
            <a:ext cx="84201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600202"/>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35550" y="1600202"/>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C6A301-0538-44EC-B09D-202E1042A48B}" type="datetimeFigureOut">
              <a:rPr lang="en-US" smtClean="0"/>
              <a:pPr/>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2"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89574A-8875-45EF-8EA2-3CAA0F7ABC4C}" type="datetimeFigureOut">
              <a:rPr lang="en-US" smtClean="0"/>
              <a:pPr/>
              <a:t>12/14/2015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EF4D4C-5367-4C26-9E2B-D8088D7FCA81}" type="datetimeFigureOut">
              <a:rPr lang="en-US" smtClean="0"/>
              <a:pPr/>
              <a:t>12/14/2015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pPr/>
              <a:t>12/14/2015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pPr/>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pPr/>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73815-2707-4475-8F1A-B873CB631BB4}"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274640"/>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4AFB99-0EAB-4182-AFF8-E214C82A68F6}" type="datetimeFigureOut">
              <a:rPr lang="en-US" smtClean="0"/>
              <a:pPr/>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95300" y="1600202"/>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95300" y="635635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298CD5-6C1E-4009-B41F-6DF62E31D3BE}" type="datetimeFigureOut">
              <a:rPr lang="en-US" smtClean="0"/>
              <a:pPr/>
              <a:t>12/14/2015</a:t>
            </a:fld>
            <a:endParaRPr lang="en-US" dirty="0"/>
          </a:p>
        </p:txBody>
      </p:sp>
      <p:sp>
        <p:nvSpPr>
          <p:cNvPr id="5" name="Footer Placeholder 4"/>
          <p:cNvSpPr>
            <a:spLocks noGrp="1"/>
          </p:cNvSpPr>
          <p:nvPr>
            <p:ph type="ftr" sz="quarter" idx="3"/>
          </p:nvPr>
        </p:nvSpPr>
        <p:spPr>
          <a:xfrm>
            <a:off x="3384550" y="635635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099300" y="635635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935" y="2011061"/>
            <a:ext cx="7538458" cy="2213209"/>
          </a:xfrm>
        </p:spPr>
        <p:txBody>
          <a:bodyPr/>
          <a:lstStyle/>
          <a:p>
            <a:r>
              <a:rPr lang="en-US" b="1" i="1" dirty="0" smtClean="0">
                <a:solidFill>
                  <a:schemeClr val="accent2">
                    <a:lumMod val="60000"/>
                    <a:lumOff val="40000"/>
                  </a:schemeClr>
                </a:solidFill>
                <a:effectLst>
                  <a:outerShdw blurRad="38100" dist="38100" dir="2700000" algn="tl">
                    <a:srgbClr val="000000">
                      <a:alpha val="43137"/>
                    </a:srgbClr>
                  </a:outerShdw>
                </a:effectLst>
              </a:rPr>
              <a:t>PRESENTATION </a:t>
            </a:r>
            <a:r>
              <a:rPr lang="en-US" b="1" i="1" dirty="0" smtClean="0">
                <a:solidFill>
                  <a:schemeClr val="accent2">
                    <a:lumMod val="60000"/>
                    <a:lumOff val="40000"/>
                  </a:schemeClr>
                </a:solidFill>
                <a:effectLst>
                  <a:outerShdw blurRad="38100" dist="38100" dir="2700000" algn="tl">
                    <a:srgbClr val="000000">
                      <a:alpha val="43137"/>
                    </a:srgbClr>
                  </a:outerShdw>
                </a:effectLst>
              </a:rPr>
              <a:t/>
            </a:r>
            <a:br>
              <a:rPr lang="en-US" b="1" i="1" dirty="0" smtClean="0">
                <a:solidFill>
                  <a:schemeClr val="accent2">
                    <a:lumMod val="60000"/>
                    <a:lumOff val="40000"/>
                  </a:schemeClr>
                </a:solidFill>
                <a:effectLst>
                  <a:outerShdw blurRad="38100" dist="38100" dir="2700000" algn="tl">
                    <a:srgbClr val="000000">
                      <a:alpha val="43137"/>
                    </a:srgbClr>
                  </a:outerShdw>
                </a:effectLst>
              </a:rPr>
            </a:br>
            <a:r>
              <a:rPr lang="en-US" b="1" i="1" dirty="0" smtClean="0">
                <a:solidFill>
                  <a:schemeClr val="accent2">
                    <a:lumMod val="60000"/>
                    <a:lumOff val="40000"/>
                  </a:schemeClr>
                </a:solidFill>
                <a:effectLst>
                  <a:outerShdw blurRad="38100" dist="38100" dir="2700000" algn="tl">
                    <a:srgbClr val="000000">
                      <a:alpha val="43137"/>
                    </a:srgbClr>
                  </a:outerShdw>
                </a:effectLst>
              </a:rPr>
              <a:t>ON </a:t>
            </a:r>
            <a:r>
              <a:rPr lang="en-US" b="1" i="1" dirty="0" smtClean="0">
                <a:solidFill>
                  <a:schemeClr val="accent2">
                    <a:lumMod val="60000"/>
                    <a:lumOff val="40000"/>
                  </a:schemeClr>
                </a:solidFill>
                <a:effectLst>
                  <a:outerShdw blurRad="38100" dist="38100" dir="2700000" algn="tl">
                    <a:srgbClr val="000000">
                      <a:alpha val="43137"/>
                    </a:srgbClr>
                  </a:outerShdw>
                </a:effectLst>
              </a:rPr>
              <a:t/>
            </a:r>
            <a:br>
              <a:rPr lang="en-US" b="1" i="1" dirty="0" smtClean="0">
                <a:solidFill>
                  <a:schemeClr val="accent2">
                    <a:lumMod val="60000"/>
                    <a:lumOff val="40000"/>
                  </a:schemeClr>
                </a:solidFill>
                <a:effectLst>
                  <a:outerShdw blurRad="38100" dist="38100" dir="2700000" algn="tl">
                    <a:srgbClr val="000000">
                      <a:alpha val="43137"/>
                    </a:srgbClr>
                  </a:outerShdw>
                </a:effectLst>
              </a:rPr>
            </a:br>
            <a:r>
              <a:rPr lang="en-US" b="1" i="1" dirty="0" smtClean="0">
                <a:solidFill>
                  <a:schemeClr val="accent2">
                    <a:lumMod val="60000"/>
                    <a:lumOff val="40000"/>
                  </a:schemeClr>
                </a:solidFill>
                <a:effectLst>
                  <a:outerShdw blurRad="38100" dist="38100" dir="2700000" algn="tl">
                    <a:srgbClr val="000000">
                      <a:alpha val="43137"/>
                    </a:srgbClr>
                  </a:outerShdw>
                </a:effectLst>
              </a:rPr>
              <a:t>PINUS</a:t>
            </a:r>
            <a:endParaRPr lang="en-US" b="1" i="1" dirty="0">
              <a:solidFill>
                <a:schemeClr val="accent2">
                  <a:lumMod val="60000"/>
                  <a:lumOff val="4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259" y="1297823"/>
            <a:ext cx="2136533" cy="38274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528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60000"/>
                    <a:lumOff val="40000"/>
                  </a:schemeClr>
                </a:solidFill>
                <a:latin typeface="Bauhaus 93" panose="04030905020B02020C02" pitchFamily="82" charset="0"/>
              </a:rPr>
              <a:t>INTRODUCTION</a:t>
            </a:r>
            <a:endParaRPr lang="en-US" dirty="0">
              <a:solidFill>
                <a:schemeClr val="accent2">
                  <a:lumMod val="60000"/>
                  <a:lumOff val="40000"/>
                </a:schemeClr>
              </a:solidFill>
              <a:latin typeface="Bauhaus 93" panose="04030905020B02020C02" pitchFamily="82" charset="0"/>
            </a:endParaRPr>
          </a:p>
        </p:txBody>
      </p:sp>
      <p:sp>
        <p:nvSpPr>
          <p:cNvPr id="3" name="Content Placeholder 2"/>
          <p:cNvSpPr>
            <a:spLocks noGrp="1"/>
          </p:cNvSpPr>
          <p:nvPr>
            <p:ph idx="1"/>
          </p:nvPr>
        </p:nvSpPr>
        <p:spPr>
          <a:xfrm>
            <a:off x="432097" y="1951320"/>
            <a:ext cx="8730953" cy="3757150"/>
          </a:xfrm>
        </p:spPr>
        <p:txBody>
          <a:bodyPr>
            <a:noAutofit/>
          </a:bodyPr>
          <a:lstStyle/>
          <a:p>
            <a:pPr marL="0" indent="0" algn="just">
              <a:buNone/>
            </a:pPr>
            <a:r>
              <a:rPr lang="en-US" sz="3200" dirty="0" smtClean="0"/>
              <a:t>Pinus are the conifer trees in the genus pinus</a:t>
            </a:r>
            <a:endParaRPr lang="en-US" dirty="0"/>
          </a:p>
          <a:p>
            <a:pPr marL="0" indent="0" algn="just">
              <a:buNone/>
            </a:pPr>
            <a:r>
              <a:rPr lang="en-US" sz="3200" dirty="0" smtClean="0"/>
              <a:t>In the family panacea they are the only genus in the sub family pinodeae counting varieties and subspecies , the plant list of royal botanic gardens, kew and Missouri botanical garden accepts 175 names of pinus as current , together with some 30 or 40 unresolved and many more synonyms applied </a:t>
            </a:r>
          </a:p>
        </p:txBody>
      </p:sp>
    </p:spTree>
    <p:extLst>
      <p:ext uri="{BB962C8B-B14F-4D97-AF65-F5344CB8AC3E}">
        <p14:creationId xmlns:p14="http://schemas.microsoft.com/office/powerpoint/2010/main" val="301833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xEl>
                                              <p:pRg st="0" end="0"/>
                                            </p:txEl>
                                          </p:spTgt>
                                        </p:tgtEl>
                                        <p:attrNameLst>
                                          <p:attrName>ppt_x</p:attrName>
                                          <p:attrName>ppt_y</p:attrName>
                                        </p:attrNameLst>
                                      </p:cBhvr>
                                    </p:animMotion>
                                    <p:animRot by="1500000">
                                      <p:cBhvr>
                                        <p:cTn id="15" dur="125" fill="hold">
                                          <p:stCondLst>
                                            <p:cond delay="0"/>
                                          </p:stCondLst>
                                        </p:cTn>
                                        <p:tgtEl>
                                          <p:spTgt spid="3">
                                            <p:txEl>
                                              <p:pRg st="0" end="0"/>
                                            </p:txEl>
                                          </p:spTgt>
                                        </p:tgtEl>
                                        <p:attrNameLst>
                                          <p:attrName>r</p:attrName>
                                        </p:attrNameLst>
                                      </p:cBhvr>
                                    </p:animRot>
                                    <p:animRot by="-1500000">
                                      <p:cBhvr>
                                        <p:cTn id="16" dur="125" fill="hold">
                                          <p:stCondLst>
                                            <p:cond delay="125"/>
                                          </p:stCondLst>
                                        </p:cTn>
                                        <p:tgtEl>
                                          <p:spTgt spid="3">
                                            <p:txEl>
                                              <p:pRg st="0" end="0"/>
                                            </p:txEl>
                                          </p:spTgt>
                                        </p:tgtEl>
                                        <p:attrNameLst>
                                          <p:attrName>r</p:attrName>
                                        </p:attrNameLst>
                                      </p:cBhvr>
                                    </p:animRot>
                                    <p:animRot by="-1500000">
                                      <p:cBhvr>
                                        <p:cTn id="17" dur="125" fill="hold">
                                          <p:stCondLst>
                                            <p:cond delay="250"/>
                                          </p:stCondLst>
                                        </p:cTn>
                                        <p:tgtEl>
                                          <p:spTgt spid="3">
                                            <p:txEl>
                                              <p:pRg st="0" end="0"/>
                                            </p:txEl>
                                          </p:spTgt>
                                        </p:tgtEl>
                                        <p:attrNameLst>
                                          <p:attrName>r</p:attrName>
                                        </p:attrNameLst>
                                      </p:cBhvr>
                                    </p:animRot>
                                    <p:animRot by="1500000">
                                      <p:cBhvr>
                                        <p:cTn id="18" dur="125" fill="hold">
                                          <p:stCondLst>
                                            <p:cond delay="375"/>
                                          </p:stCondLst>
                                        </p:cTn>
                                        <p:tgtEl>
                                          <p:spTgt spid="3">
                                            <p:txEl>
                                              <p:pRg st="0" end="0"/>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4" presetClass="emph" presetSubtype="0" fill="hold" nodeType="clickEffect">
                                  <p:stCondLst>
                                    <p:cond delay="0"/>
                                  </p:stCondLst>
                                  <p:iterate type="lt">
                                    <p:tmPct val="10000"/>
                                  </p:iterate>
                                  <p:childTnLst>
                                    <p:animMotion origin="layout" path="M 0.0 0.0 L 0.0 -0.07213" pathEditMode="relative" ptsTypes="">
                                      <p:cBhvr>
                                        <p:cTn id="22" dur="250" accel="50000" decel="50000" autoRev="1" fill="hold">
                                          <p:stCondLst>
                                            <p:cond delay="0"/>
                                          </p:stCondLst>
                                        </p:cTn>
                                        <p:tgtEl>
                                          <p:spTgt spid="3">
                                            <p:txEl>
                                              <p:pRg st="1" end="1"/>
                                            </p:txEl>
                                          </p:spTgt>
                                        </p:tgtEl>
                                        <p:attrNameLst>
                                          <p:attrName>ppt_x</p:attrName>
                                          <p:attrName>ppt_y</p:attrName>
                                        </p:attrNameLst>
                                      </p:cBhvr>
                                    </p:animMotion>
                                    <p:animRot by="1500000">
                                      <p:cBhvr>
                                        <p:cTn id="23" dur="125" fill="hold">
                                          <p:stCondLst>
                                            <p:cond delay="0"/>
                                          </p:stCondLst>
                                        </p:cTn>
                                        <p:tgtEl>
                                          <p:spTgt spid="3">
                                            <p:txEl>
                                              <p:pRg st="1" end="1"/>
                                            </p:txEl>
                                          </p:spTgt>
                                        </p:tgtEl>
                                        <p:attrNameLst>
                                          <p:attrName>r</p:attrName>
                                        </p:attrNameLst>
                                      </p:cBhvr>
                                    </p:animRot>
                                    <p:animRot by="-1500000">
                                      <p:cBhvr>
                                        <p:cTn id="24" dur="125" fill="hold">
                                          <p:stCondLst>
                                            <p:cond delay="125"/>
                                          </p:stCondLst>
                                        </p:cTn>
                                        <p:tgtEl>
                                          <p:spTgt spid="3">
                                            <p:txEl>
                                              <p:pRg st="1" end="1"/>
                                            </p:txEl>
                                          </p:spTgt>
                                        </p:tgtEl>
                                        <p:attrNameLst>
                                          <p:attrName>r</p:attrName>
                                        </p:attrNameLst>
                                      </p:cBhvr>
                                    </p:animRot>
                                    <p:animRot by="-1500000">
                                      <p:cBhvr>
                                        <p:cTn id="25" dur="125" fill="hold">
                                          <p:stCondLst>
                                            <p:cond delay="250"/>
                                          </p:stCondLst>
                                        </p:cTn>
                                        <p:tgtEl>
                                          <p:spTgt spid="3">
                                            <p:txEl>
                                              <p:pRg st="1" end="1"/>
                                            </p:txEl>
                                          </p:spTgt>
                                        </p:tgtEl>
                                        <p:attrNameLst>
                                          <p:attrName>r</p:attrName>
                                        </p:attrNameLst>
                                      </p:cBhvr>
                                    </p:animRot>
                                    <p:animRot by="1500000">
                                      <p:cBhvr>
                                        <p:cTn id="26" dur="125" fill="hold">
                                          <p:stCondLst>
                                            <p:cond delay="375"/>
                                          </p:stCondLst>
                                        </p:cTn>
                                        <p:tgtEl>
                                          <p:spTgt spid="3">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60000"/>
                    <a:lumOff val="40000"/>
                  </a:schemeClr>
                </a:solidFill>
              </a:rPr>
              <a:t>DESCRIPTION</a:t>
            </a:r>
            <a:endParaRPr lang="en-US" dirty="0">
              <a:solidFill>
                <a:schemeClr val="accent2">
                  <a:lumMod val="60000"/>
                  <a:lumOff val="40000"/>
                </a:schemeClr>
              </a:solidFill>
            </a:endParaRPr>
          </a:p>
        </p:txBody>
      </p:sp>
      <p:sp>
        <p:nvSpPr>
          <p:cNvPr id="3" name="Content Placeholder 2"/>
          <p:cNvSpPr>
            <a:spLocks noGrp="1"/>
          </p:cNvSpPr>
          <p:nvPr>
            <p:ph idx="1"/>
          </p:nvPr>
        </p:nvSpPr>
        <p:spPr>
          <a:xfrm>
            <a:off x="266997" y="1367118"/>
            <a:ext cx="8885734" cy="4195481"/>
          </a:xfrm>
        </p:spPr>
        <p:txBody>
          <a:bodyPr>
            <a:noAutofit/>
          </a:bodyPr>
          <a:lstStyle/>
          <a:p>
            <a:pPr>
              <a:buFont typeface="Wingdings" panose="05000000000000000000" pitchFamily="2" charset="2"/>
              <a:buChar char="v"/>
            </a:pPr>
            <a:r>
              <a:rPr lang="en-US" sz="2400" b="1" i="1" dirty="0" smtClean="0"/>
              <a:t>Pinus</a:t>
            </a:r>
            <a:r>
              <a:rPr lang="en-US" sz="2400" b="1" dirty="0" smtClean="0"/>
              <a:t> are evergreen coniferous trees groing3-80m tall with the majority of species reaching 114-45m tall . </a:t>
            </a:r>
          </a:p>
          <a:p>
            <a:pPr>
              <a:buFont typeface="Wingdings" panose="05000000000000000000" pitchFamily="2" charset="2"/>
              <a:buChar char="v"/>
            </a:pPr>
            <a:r>
              <a:rPr lang="en-US" sz="2400" b="1" dirty="0" smtClean="0"/>
              <a:t>The leaves are bright green in clusters of three slender , 8-15cm along and with blunt tip.</a:t>
            </a:r>
            <a:endParaRPr lang="en-US" sz="2400" b="1" dirty="0"/>
          </a:p>
          <a:p>
            <a:pPr>
              <a:buFont typeface="Wingdings" panose="05000000000000000000" pitchFamily="2" charset="2"/>
              <a:buChar char="v"/>
            </a:pPr>
            <a:r>
              <a:rPr lang="en-US" sz="2400" b="1" dirty="0" smtClean="0"/>
              <a:t>The bark of most </a:t>
            </a:r>
            <a:r>
              <a:rPr lang="en-US" sz="2400" b="1" i="1" dirty="0" smtClean="0"/>
              <a:t>pinus</a:t>
            </a:r>
            <a:r>
              <a:rPr lang="en-US" sz="2400" b="1" dirty="0" smtClean="0"/>
              <a:t> is thick  and scaly , but some species have thin , flaky bark.</a:t>
            </a:r>
          </a:p>
          <a:p>
            <a:pPr>
              <a:buFont typeface="Wingdings" panose="05000000000000000000" pitchFamily="2" charset="2"/>
              <a:buChar char="v"/>
            </a:pPr>
            <a:r>
              <a:rPr lang="en-US" sz="2400" b="1" dirty="0" smtClean="0"/>
              <a:t>The cones are 7-17cm long , brown , ovoid .</a:t>
            </a:r>
          </a:p>
          <a:p>
            <a:pPr>
              <a:buFont typeface="Wingdings" panose="05000000000000000000" pitchFamily="2" charset="2"/>
              <a:buChar char="v"/>
            </a:pPr>
            <a:r>
              <a:rPr lang="en-US" sz="2400" b="1" dirty="0" smtClean="0"/>
              <a:t>Pinus are long-lived , typically reaching ages of 100-1,000 years.</a:t>
            </a:r>
          </a:p>
          <a:p>
            <a:pPr>
              <a:buFont typeface="Wingdings" panose="05000000000000000000" pitchFamily="2" charset="2"/>
              <a:buChar char="v"/>
            </a:pPr>
            <a:r>
              <a:rPr lang="en-US" sz="2400" b="1" dirty="0" smtClean="0"/>
              <a:t>The longest living is the great basin bristlecone pine aqw3</a:t>
            </a:r>
            <a:endParaRPr lang="en-US" sz="2400" b="1" dirty="0"/>
          </a:p>
        </p:txBody>
      </p:sp>
    </p:spTree>
    <p:extLst>
      <p:ext uri="{BB962C8B-B14F-4D97-AF65-F5344CB8AC3E}">
        <p14:creationId xmlns:p14="http://schemas.microsoft.com/office/powerpoint/2010/main" val="256832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nodeType="clickEffect">
                                  <p:stCondLst>
                                    <p:cond delay="0"/>
                                  </p:stCondLst>
                                  <p:childTnLst>
                                    <p:anim calcmode="discrete" valueType="str">
                                      <p:cBhvr override="childStyle">
                                        <p:cTn id="6" dur="2000" fill="hold"/>
                                        <p:tgtEl>
                                          <p:spTgt spid="3">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7" presetID="10" presetClass="emph" presetSubtype="0" fill="hold" nodeType="withEffect">
                                  <p:stCondLst>
                                    <p:cond delay="0"/>
                                  </p:stCondLst>
                                  <p:childTnLst>
                                    <p:anim calcmode="discrete" valueType="str">
                                      <p:cBhvr override="childStyle">
                                        <p:cTn id="8" dur="2000" fill="hold"/>
                                        <p:tgtEl>
                                          <p:spTgt spid="3">
                                            <p:txEl>
                                              <p:pRg st="1" end="1"/>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9" presetID="10" presetClass="emph" presetSubtype="0" fill="hold" nodeType="withEffect">
                                  <p:stCondLst>
                                    <p:cond delay="0"/>
                                  </p:stCondLst>
                                  <p:childTnLst>
                                    <p:anim calcmode="discrete" valueType="str">
                                      <p:cBhvr override="childStyle">
                                        <p:cTn id="10" dur="2000" fill="hold"/>
                                        <p:tgtEl>
                                          <p:spTgt spid="3">
                                            <p:txEl>
                                              <p:pRg st="2" end="2"/>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11" presetID="10" presetClass="emph" presetSubtype="0" fill="hold" nodeType="withEffect">
                                  <p:stCondLst>
                                    <p:cond delay="0"/>
                                  </p:stCondLst>
                                  <p:childTnLst>
                                    <p:anim calcmode="discrete" valueType="str">
                                      <p:cBhvr override="childStyle">
                                        <p:cTn id="12" dur="2000" fill="hold"/>
                                        <p:tgtEl>
                                          <p:spTgt spid="3">
                                            <p:txEl>
                                              <p:pRg st="3" end="3"/>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13" presetID="10" presetClass="emph" presetSubtype="0" fill="hold" nodeType="withEffect">
                                  <p:stCondLst>
                                    <p:cond delay="0"/>
                                  </p:stCondLst>
                                  <p:childTnLst>
                                    <p:anim calcmode="discrete" valueType="str">
                                      <p:cBhvr override="childStyle">
                                        <p:cTn id="14" dur="2000" fill="hold"/>
                                        <p:tgtEl>
                                          <p:spTgt spid="3">
                                            <p:txEl>
                                              <p:pRg st="4" end="4"/>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15" presetID="10" presetClass="emph" presetSubtype="0" fill="hold" nodeType="withEffect">
                                  <p:stCondLst>
                                    <p:cond delay="0"/>
                                  </p:stCondLst>
                                  <p:childTnLst>
                                    <p:anim calcmode="discrete" valueType="str">
                                      <p:cBhvr override="childStyle">
                                        <p:cTn id="16" dur="2000" fill="hold"/>
                                        <p:tgtEl>
                                          <p:spTgt spid="3">
                                            <p:txEl>
                                              <p:pRg st="5" end="5"/>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
                                        </p:tgtEl>
                                        <p:attrNameLst>
                                          <p:attrName>ppt_y</p:attrName>
                                        </p:attrNameLst>
                                      </p:cBhvr>
                                      <p:tavLst>
                                        <p:tav tm="0">
                                          <p:val>
                                            <p:strVal val="#ppt_y"/>
                                          </p:val>
                                        </p:tav>
                                        <p:tav tm="100000">
                                          <p:val>
                                            <p:strVal val="#ppt_y"/>
                                          </p:val>
                                        </p:tav>
                                      </p:tavLst>
                                    </p:anim>
                                    <p:anim calcmode="lin" valueType="num">
                                      <p:cBhvr>
                                        <p:cTn id="23"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40000"/>
                    <a:lumOff val="60000"/>
                  </a:schemeClr>
                </a:solidFill>
              </a:rPr>
              <a:t>EXTERNAL CHARACHTERS</a:t>
            </a:r>
            <a:endParaRPr lang="en-US" dirty="0">
              <a:solidFill>
                <a:schemeClr val="accent2">
                  <a:lumMod val="40000"/>
                  <a:lumOff val="60000"/>
                </a:schemeClr>
              </a:solidFill>
            </a:endParaRPr>
          </a:p>
        </p:txBody>
      </p:sp>
      <p:sp>
        <p:nvSpPr>
          <p:cNvPr id="3" name="Content Placeholder 2"/>
          <p:cNvSpPr>
            <a:spLocks noGrp="1"/>
          </p:cNvSpPr>
          <p:nvPr>
            <p:ph idx="1"/>
          </p:nvPr>
        </p:nvSpPr>
        <p:spPr>
          <a:xfrm>
            <a:off x="632931" y="1661509"/>
            <a:ext cx="5609913" cy="4195481"/>
          </a:xfrm>
        </p:spPr>
        <p:txBody>
          <a:bodyPr>
            <a:normAutofit fontScale="70000" lnSpcReduction="20000"/>
          </a:bodyPr>
          <a:lstStyle/>
          <a:p>
            <a:pPr algn="just">
              <a:buFont typeface="Wingdings" panose="05000000000000000000" pitchFamily="2" charset="2"/>
              <a:buChar char="v"/>
            </a:pPr>
            <a:r>
              <a:rPr lang="en-US" sz="2400" dirty="0" smtClean="0"/>
              <a:t>The plants are tall trees are reaches upto3-50m in height. </a:t>
            </a:r>
          </a:p>
          <a:p>
            <a:pPr algn="just">
              <a:buFont typeface="Wingdings" panose="05000000000000000000" pitchFamily="2" charset="2"/>
              <a:buChar char="v"/>
            </a:pPr>
            <a:r>
              <a:rPr lang="en-US" sz="2400" dirty="0" smtClean="0"/>
              <a:t>They are perennial , evergreen and xerophytes .</a:t>
            </a:r>
          </a:p>
          <a:p>
            <a:pPr algn="just">
              <a:buFont typeface="Wingdings" panose="05000000000000000000" pitchFamily="2" charset="2"/>
              <a:buChar char="v"/>
            </a:pPr>
            <a:r>
              <a:rPr lang="en-US" sz="2400" dirty="0" smtClean="0"/>
              <a:t>They appear pyramidal or conical due to radial branching.</a:t>
            </a:r>
          </a:p>
          <a:p>
            <a:pPr marL="0" indent="0" algn="just">
              <a:buNone/>
            </a:pPr>
            <a:endParaRPr lang="en-US" sz="2400" dirty="0" smtClean="0"/>
          </a:p>
          <a:p>
            <a:pPr algn="just">
              <a:buFont typeface="Wingdings" panose="05000000000000000000" pitchFamily="2" charset="2"/>
              <a:buChar char="v"/>
            </a:pPr>
            <a:r>
              <a:rPr lang="en-US" sz="2400" dirty="0" smtClean="0"/>
              <a:t>The sporophytic plant body is differentiated into :</a:t>
            </a:r>
          </a:p>
          <a:p>
            <a:pPr marL="457200" indent="-457200" algn="just">
              <a:buFont typeface="+mj-lt"/>
              <a:buAutoNum type="arabicPeriod"/>
            </a:pPr>
            <a:r>
              <a:rPr lang="en-US" sz="2400" dirty="0" smtClean="0"/>
              <a:t>          														  Stem </a:t>
            </a:r>
          </a:p>
          <a:p>
            <a:pPr marL="457200" indent="-457200" algn="just">
              <a:buFont typeface="+mj-lt"/>
              <a:buAutoNum type="arabicPeriod"/>
            </a:pPr>
            <a:r>
              <a:rPr lang="en-US" sz="2400" dirty="0" smtClean="0"/>
              <a:t>      													                  Root</a:t>
            </a:r>
          </a:p>
          <a:p>
            <a:pPr marL="457200" indent="-457200" algn="just">
              <a:buFont typeface="+mj-lt"/>
              <a:buAutoNum type="arabicPeriod"/>
            </a:pPr>
            <a:r>
              <a:rPr lang="en-US" sz="2400" dirty="0" smtClean="0"/>
              <a:t>          														  Leaves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24" y="1489166"/>
            <a:ext cx="2861008" cy="46681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25494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sz="5400" b="1" dirty="0" smtClean="0">
                <a:solidFill>
                  <a:schemeClr val="accent2">
                    <a:lumMod val="40000"/>
                    <a:lumOff val="60000"/>
                  </a:schemeClr>
                </a:solidFill>
              </a:rPr>
              <a:t>ROOT</a:t>
            </a:r>
            <a:r>
              <a:rPr lang="en-US" sz="4400" dirty="0" smtClean="0">
                <a:latin typeface="Franklin Gothic Demi Cond" panose="020B0706030402020204" pitchFamily="34" charset="0"/>
              </a:rPr>
              <a:t/>
            </a:r>
            <a:br>
              <a:rPr lang="en-US" sz="4400" dirty="0" smtClean="0">
                <a:latin typeface="Franklin Gothic Demi Cond" panose="020B0706030402020204" pitchFamily="34" charset="0"/>
              </a:rPr>
            </a:br>
            <a:endParaRPr lang="en-US" dirty="0">
              <a:latin typeface="Franklin Gothic Demi Cond" panose="020B0706030402020204" pitchFamily="34" charset="0"/>
            </a:endParaRPr>
          </a:p>
        </p:txBody>
      </p:sp>
      <p:sp>
        <p:nvSpPr>
          <p:cNvPr id="3" name="Content Placeholder 2"/>
          <p:cNvSpPr>
            <a:spLocks noGrp="1"/>
          </p:cNvSpPr>
          <p:nvPr>
            <p:ph idx="1"/>
          </p:nvPr>
        </p:nvSpPr>
        <p:spPr>
          <a:xfrm>
            <a:off x="860135" y="2078319"/>
            <a:ext cx="8468016" cy="4195481"/>
          </a:xfrm>
        </p:spPr>
        <p:txBody>
          <a:bodyPr>
            <a:normAutofit/>
          </a:bodyPr>
          <a:lstStyle/>
          <a:p>
            <a:r>
              <a:rPr lang="en-US" sz="2800" dirty="0" smtClean="0"/>
              <a:t>The primary root is tap root which does not grow very deep into the soil .</a:t>
            </a:r>
          </a:p>
          <a:p>
            <a:r>
              <a:rPr lang="en-US" sz="2800" dirty="0" smtClean="0"/>
              <a:t>Root hairs are scanty and found in very young roots.</a:t>
            </a:r>
          </a:p>
          <a:p>
            <a:r>
              <a:rPr lang="en-US" sz="2800" dirty="0" smtClean="0"/>
              <a:t>They are soon replaced by </a:t>
            </a:r>
            <a:r>
              <a:rPr lang="en-US" sz="2800" b="1" dirty="0" smtClean="0"/>
              <a:t>autotrophic Mycorrhiza ,</a:t>
            </a:r>
            <a:r>
              <a:rPr lang="en-US" sz="2800" dirty="0" smtClean="0"/>
              <a:t>this association is belived to be symbiotic .</a:t>
            </a:r>
          </a:p>
          <a:p>
            <a:r>
              <a:rPr lang="en-US" sz="2800" dirty="0" smtClean="0"/>
              <a:t>Fungus helps roots in the absorption of nutrients and also protects them from pathogens.</a:t>
            </a:r>
          </a:p>
          <a:p>
            <a:pPr marL="0" indent="0">
              <a:buNone/>
            </a:pPr>
            <a:endParaRPr lang="en-US" dirty="0" smtClean="0"/>
          </a:p>
        </p:txBody>
      </p:sp>
    </p:spTree>
    <p:extLst>
      <p:ext uri="{BB962C8B-B14F-4D97-AF65-F5344CB8AC3E}">
        <p14:creationId xmlns:p14="http://schemas.microsoft.com/office/powerpoint/2010/main" val="45192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8" presetClass="emph" presetSubtype="0" fill="hold" nodeType="clickEffect">
                                  <p:stCondLst>
                                    <p:cond delay="0"/>
                                  </p:stCondLst>
                                  <p:iterate type="lt">
                                    <p:tmPct val="10000"/>
                                  </p:iterate>
                                  <p:childTnLst>
                                    <p:animClr clrSpc="rgb" dir="cw">
                                      <p:cBhvr override="childStyle">
                                        <p:cTn id="14" dur="500" fill="hold"/>
                                        <p:tgtEl>
                                          <p:spTgt spid="3">
                                            <p:txEl>
                                              <p:pRg st="0" end="0"/>
                                            </p:txEl>
                                          </p:spTgt>
                                        </p:tgtEl>
                                        <p:attrNameLst>
                                          <p:attrName>style.color</p:attrName>
                                        </p:attrNameLst>
                                      </p:cBhvr>
                                      <p:to>
                                        <a:schemeClr val="accent2"/>
                                      </p:to>
                                    </p:animClr>
                                    <p:animClr clrSpc="rgb" dir="cw">
                                      <p:cBhvr>
                                        <p:cTn id="15" dur="500" fill="hold"/>
                                        <p:tgtEl>
                                          <p:spTgt spid="3">
                                            <p:txEl>
                                              <p:pRg st="0" end="0"/>
                                            </p:txEl>
                                          </p:spTgt>
                                        </p:tgtEl>
                                        <p:attrNameLst>
                                          <p:attrName>fillcolor</p:attrName>
                                        </p:attrNameLst>
                                      </p:cBhvr>
                                      <p:to>
                                        <a:schemeClr val="accent2"/>
                                      </p:to>
                                    </p:animClr>
                                    <p:set>
                                      <p:cBhvr>
                                        <p:cTn id="16" dur="500" fill="hold"/>
                                        <p:tgtEl>
                                          <p:spTgt spid="3">
                                            <p:txEl>
                                              <p:pRg st="0" end="0"/>
                                            </p:txEl>
                                          </p:spTgt>
                                        </p:tgtEl>
                                        <p:attrNameLst>
                                          <p:attrName>fill.type</p:attrName>
                                        </p:attrNameLst>
                                      </p:cBhvr>
                                      <p:to>
                                        <p:strVal val="solid"/>
                                      </p:to>
                                    </p:set>
                                    <p:anim to="1.5" calcmode="lin" valueType="num">
                                      <p:cBhvr override="childStyle">
                                        <p:cTn id="17" dur="500" fill="hold"/>
                                        <p:tgtEl>
                                          <p:spTgt spid="3">
                                            <p:txEl>
                                              <p:pRg st="0" end="0"/>
                                            </p:txEl>
                                          </p:spTgt>
                                        </p:tgtEl>
                                        <p:attrNameLst>
                                          <p:attrName>style.fontSize</p:attrName>
                                        </p:attrNameLst>
                                      </p:cBhvr>
                                    </p:anim>
                                  </p:childTnLst>
                                </p:cTn>
                              </p:par>
                              <p:par>
                                <p:cTn id="18" presetID="28" presetClass="emph" presetSubtype="0" fill="hold" nodeType="withEffect">
                                  <p:stCondLst>
                                    <p:cond delay="0"/>
                                  </p:stCondLst>
                                  <p:iterate type="lt">
                                    <p:tmPct val="10000"/>
                                  </p:iterate>
                                  <p:childTnLst>
                                    <p:animClr clrSpc="rgb" dir="cw">
                                      <p:cBhvr override="childStyle">
                                        <p:cTn id="19" dur="500" fill="hold"/>
                                        <p:tgtEl>
                                          <p:spTgt spid="3">
                                            <p:txEl>
                                              <p:pRg st="1" end="1"/>
                                            </p:txEl>
                                          </p:spTgt>
                                        </p:tgtEl>
                                        <p:attrNameLst>
                                          <p:attrName>style.color</p:attrName>
                                        </p:attrNameLst>
                                      </p:cBhvr>
                                      <p:to>
                                        <a:schemeClr val="accent2"/>
                                      </p:to>
                                    </p:animClr>
                                    <p:animClr clrSpc="rgb" dir="cw">
                                      <p:cBhvr>
                                        <p:cTn id="20" dur="500" fill="hold"/>
                                        <p:tgtEl>
                                          <p:spTgt spid="3">
                                            <p:txEl>
                                              <p:pRg st="1" end="1"/>
                                            </p:txEl>
                                          </p:spTgt>
                                        </p:tgtEl>
                                        <p:attrNameLst>
                                          <p:attrName>fillcolor</p:attrName>
                                        </p:attrNameLst>
                                      </p:cBhvr>
                                      <p:to>
                                        <a:schemeClr val="accent2"/>
                                      </p:to>
                                    </p:animClr>
                                    <p:set>
                                      <p:cBhvr>
                                        <p:cTn id="21" dur="500" fill="hold"/>
                                        <p:tgtEl>
                                          <p:spTgt spid="3">
                                            <p:txEl>
                                              <p:pRg st="1" end="1"/>
                                            </p:txEl>
                                          </p:spTgt>
                                        </p:tgtEl>
                                        <p:attrNameLst>
                                          <p:attrName>fill.type</p:attrName>
                                        </p:attrNameLst>
                                      </p:cBhvr>
                                      <p:to>
                                        <p:strVal val="solid"/>
                                      </p:to>
                                    </p:set>
                                    <p:anim to="1.5" calcmode="lin" valueType="num">
                                      <p:cBhvr override="childStyle">
                                        <p:cTn id="22" dur="500" fill="hold"/>
                                        <p:tgtEl>
                                          <p:spTgt spid="3">
                                            <p:txEl>
                                              <p:pRg st="1" end="1"/>
                                            </p:txEl>
                                          </p:spTgt>
                                        </p:tgtEl>
                                        <p:attrNameLst>
                                          <p:attrName>style.fontSize</p:attrName>
                                        </p:attrNameLst>
                                      </p:cBhvr>
                                    </p:anim>
                                  </p:childTnLst>
                                </p:cTn>
                              </p:par>
                              <p:par>
                                <p:cTn id="23" presetID="28" presetClass="emph" presetSubtype="0" fill="hold" nodeType="withEffect">
                                  <p:stCondLst>
                                    <p:cond delay="0"/>
                                  </p:stCondLst>
                                  <p:iterate type="lt">
                                    <p:tmPct val="10000"/>
                                  </p:iterate>
                                  <p:childTnLst>
                                    <p:animClr clrSpc="rgb" dir="cw">
                                      <p:cBhvr override="childStyle">
                                        <p:cTn id="24" dur="500" fill="hold"/>
                                        <p:tgtEl>
                                          <p:spTgt spid="3">
                                            <p:txEl>
                                              <p:pRg st="2" end="2"/>
                                            </p:txEl>
                                          </p:spTgt>
                                        </p:tgtEl>
                                        <p:attrNameLst>
                                          <p:attrName>style.color</p:attrName>
                                        </p:attrNameLst>
                                      </p:cBhvr>
                                      <p:to>
                                        <a:schemeClr val="accent2"/>
                                      </p:to>
                                    </p:animClr>
                                    <p:animClr clrSpc="rgb" dir="cw">
                                      <p:cBhvr>
                                        <p:cTn id="25" dur="500" fill="hold"/>
                                        <p:tgtEl>
                                          <p:spTgt spid="3">
                                            <p:txEl>
                                              <p:pRg st="2" end="2"/>
                                            </p:txEl>
                                          </p:spTgt>
                                        </p:tgtEl>
                                        <p:attrNameLst>
                                          <p:attrName>fillcolor</p:attrName>
                                        </p:attrNameLst>
                                      </p:cBhvr>
                                      <p:to>
                                        <a:schemeClr val="accent2"/>
                                      </p:to>
                                    </p:animClr>
                                    <p:set>
                                      <p:cBhvr>
                                        <p:cTn id="26" dur="500" fill="hold"/>
                                        <p:tgtEl>
                                          <p:spTgt spid="3">
                                            <p:txEl>
                                              <p:pRg st="2" end="2"/>
                                            </p:txEl>
                                          </p:spTgt>
                                        </p:tgtEl>
                                        <p:attrNameLst>
                                          <p:attrName>fill.type</p:attrName>
                                        </p:attrNameLst>
                                      </p:cBhvr>
                                      <p:to>
                                        <p:strVal val="solid"/>
                                      </p:to>
                                    </p:set>
                                    <p:anim to="1.5" calcmode="lin" valueType="num">
                                      <p:cBhvr override="childStyle">
                                        <p:cTn id="27" dur="500" fill="hold"/>
                                        <p:tgtEl>
                                          <p:spTgt spid="3">
                                            <p:txEl>
                                              <p:pRg st="2" end="2"/>
                                            </p:txEl>
                                          </p:spTgt>
                                        </p:tgtEl>
                                        <p:attrNameLst>
                                          <p:attrName>style.fontSize</p:attrName>
                                        </p:attrNameLst>
                                      </p:cBhvr>
                                    </p:anim>
                                  </p:childTnLst>
                                </p:cTn>
                              </p:par>
                              <p:par>
                                <p:cTn id="28" presetID="28" presetClass="emph" presetSubtype="0" fill="hold" nodeType="withEffect">
                                  <p:stCondLst>
                                    <p:cond delay="0"/>
                                  </p:stCondLst>
                                  <p:iterate type="lt">
                                    <p:tmPct val="10000"/>
                                  </p:iterate>
                                  <p:childTnLst>
                                    <p:animClr clrSpc="rgb" dir="cw">
                                      <p:cBhvr override="childStyle">
                                        <p:cTn id="29" dur="500" fill="hold"/>
                                        <p:tgtEl>
                                          <p:spTgt spid="3">
                                            <p:txEl>
                                              <p:pRg st="3" end="3"/>
                                            </p:txEl>
                                          </p:spTgt>
                                        </p:tgtEl>
                                        <p:attrNameLst>
                                          <p:attrName>style.color</p:attrName>
                                        </p:attrNameLst>
                                      </p:cBhvr>
                                      <p:to>
                                        <a:schemeClr val="accent2"/>
                                      </p:to>
                                    </p:animClr>
                                    <p:animClr clrSpc="rgb" dir="cw">
                                      <p:cBhvr>
                                        <p:cTn id="30" dur="500" fill="hold"/>
                                        <p:tgtEl>
                                          <p:spTgt spid="3">
                                            <p:txEl>
                                              <p:pRg st="3" end="3"/>
                                            </p:txEl>
                                          </p:spTgt>
                                        </p:tgtEl>
                                        <p:attrNameLst>
                                          <p:attrName>fillcolor</p:attrName>
                                        </p:attrNameLst>
                                      </p:cBhvr>
                                      <p:to>
                                        <a:schemeClr val="accent2"/>
                                      </p:to>
                                    </p:animClr>
                                    <p:set>
                                      <p:cBhvr>
                                        <p:cTn id="31" dur="500" fill="hold"/>
                                        <p:tgtEl>
                                          <p:spTgt spid="3">
                                            <p:txEl>
                                              <p:pRg st="3" end="3"/>
                                            </p:txEl>
                                          </p:spTgt>
                                        </p:tgtEl>
                                        <p:attrNameLst>
                                          <p:attrName>fill.type</p:attrName>
                                        </p:attrNameLst>
                                      </p:cBhvr>
                                      <p:to>
                                        <p:strVal val="solid"/>
                                      </p:to>
                                    </p:set>
                                    <p:anim to="1.5" calcmode="lin" valueType="num">
                                      <p:cBhvr override="childStyle">
                                        <p:cTn id="32" dur="500" fill="hold"/>
                                        <p:tgtEl>
                                          <p:spTgt spid="3">
                                            <p:txEl>
                                              <p:pRg st="3" end="3"/>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sz="6000" b="1" dirty="0" smtClean="0">
                <a:solidFill>
                  <a:schemeClr val="accent2">
                    <a:lumMod val="40000"/>
                    <a:lumOff val="60000"/>
                  </a:schemeClr>
                </a:solidFill>
              </a:rPr>
              <a:t>STEM</a:t>
            </a:r>
            <a:br>
              <a:rPr lang="en-US" sz="6000" b="1" dirty="0" smtClean="0">
                <a:solidFill>
                  <a:schemeClr val="accent2">
                    <a:lumMod val="40000"/>
                    <a:lumOff val="60000"/>
                  </a:schemeClr>
                </a:solidFill>
              </a:rPr>
            </a:br>
            <a:endParaRPr lang="en-US" sz="6000" b="1" dirty="0">
              <a:solidFill>
                <a:schemeClr val="accent2">
                  <a:lumMod val="40000"/>
                  <a:lumOff val="60000"/>
                </a:schemeClr>
              </a:solidFill>
            </a:endParaRPr>
          </a:p>
        </p:txBody>
      </p:sp>
      <p:sp>
        <p:nvSpPr>
          <p:cNvPr id="3" name="Content Placeholder 2"/>
          <p:cNvSpPr>
            <a:spLocks noGrp="1"/>
          </p:cNvSpPr>
          <p:nvPr>
            <p:ph idx="1"/>
          </p:nvPr>
        </p:nvSpPr>
        <p:spPr>
          <a:xfrm>
            <a:off x="524965" y="1290918"/>
            <a:ext cx="4727279" cy="4754282"/>
          </a:xfrm>
        </p:spPr>
        <p:txBody>
          <a:bodyPr>
            <a:noAutofit/>
          </a:bodyPr>
          <a:lstStyle/>
          <a:p>
            <a:pPr algn="just"/>
            <a:r>
              <a:rPr lang="en-US" sz="1400" dirty="0" smtClean="0">
                <a:latin typeface="Arial" panose="020B0604020202020204" pitchFamily="34" charset="0"/>
                <a:cs typeface="Arial" panose="020B0604020202020204" pitchFamily="34" charset="0"/>
              </a:rPr>
              <a:t>The stem erect , tall , cylindrical woody and branched.</a:t>
            </a:r>
          </a:p>
          <a:p>
            <a:pPr algn="just"/>
            <a:r>
              <a:rPr lang="en-US" sz="1400" dirty="0" smtClean="0">
                <a:latin typeface="Arial" panose="020B0604020202020204" pitchFamily="34" charset="0"/>
                <a:cs typeface="Arial" panose="020B0604020202020204" pitchFamily="34" charset="0"/>
              </a:rPr>
              <a:t>The apical growth occurs by a large apical bud .</a:t>
            </a:r>
          </a:p>
          <a:p>
            <a:pPr algn="just"/>
            <a:r>
              <a:rPr lang="en-US" sz="1400" dirty="0" smtClean="0">
                <a:latin typeface="Arial" panose="020B0604020202020204" pitchFamily="34" charset="0"/>
                <a:cs typeface="Arial" panose="020B0604020202020204" pitchFamily="34" charset="0"/>
              </a:rPr>
              <a:t>The branches arise laterally and spirally from the axils of scale leaves.</a:t>
            </a:r>
          </a:p>
          <a:p>
            <a:pPr algn="just"/>
            <a:r>
              <a:rPr lang="en-US" sz="1400" dirty="0" smtClean="0">
                <a:latin typeface="Arial" panose="020B0604020202020204" pitchFamily="34" charset="0"/>
                <a:cs typeface="Arial" panose="020B0604020202020204" pitchFamily="34" charset="0"/>
              </a:rPr>
              <a:t>The branches are </a:t>
            </a:r>
            <a:r>
              <a:rPr lang="en-US" sz="1400" b="1" dirty="0" smtClean="0">
                <a:latin typeface="Arial" panose="020B0604020202020204" pitchFamily="34" charset="0"/>
                <a:cs typeface="Arial" panose="020B0604020202020204" pitchFamily="34" charset="0"/>
              </a:rPr>
              <a:t>Dimorphic </a:t>
            </a:r>
            <a:r>
              <a:rPr lang="en-US" sz="1400" dirty="0" smtClean="0">
                <a:latin typeface="Arial" panose="020B0604020202020204" pitchFamily="34" charset="0"/>
                <a:cs typeface="Arial" panose="020B0604020202020204" pitchFamily="34" charset="0"/>
              </a:rPr>
              <a:t>:</a:t>
            </a:r>
          </a:p>
          <a:p>
            <a:pPr algn="just">
              <a:buFont typeface="+mj-lt"/>
              <a:buAutoNum type="arabicPeriod"/>
            </a:pPr>
            <a:r>
              <a:rPr lang="en-US" sz="1400" dirty="0" smtClean="0">
                <a:latin typeface="Arial" panose="020B0604020202020204" pitchFamily="34" charset="0"/>
                <a:cs typeface="Arial" panose="020B0604020202020204" pitchFamily="34" charset="0"/>
              </a:rPr>
              <a:t>                   Branches of unlimited growth </a:t>
            </a:r>
          </a:p>
          <a:p>
            <a:pPr algn="just">
              <a:buFont typeface="+mj-lt"/>
              <a:buAutoNum type="arabicPeriod"/>
            </a:pPr>
            <a:r>
              <a:rPr lang="en-US" sz="1400" dirty="0" smtClean="0">
                <a:latin typeface="Arial" panose="020B0604020202020204" pitchFamily="34" charset="0"/>
                <a:cs typeface="Arial" panose="020B0604020202020204" pitchFamily="34" charset="0"/>
              </a:rPr>
              <a:t>                   Branches of limited growth</a:t>
            </a:r>
          </a:p>
          <a:p>
            <a:pPr marL="0" indent="0" algn="just">
              <a:buNone/>
            </a:pPr>
            <a:endParaRPr lang="en-US" sz="1400" dirty="0" smtClean="0">
              <a:latin typeface="Arial" panose="020B0604020202020204" pitchFamily="34" charset="0"/>
              <a:cs typeface="Arial" panose="020B0604020202020204" pitchFamily="34" charset="0"/>
            </a:endParaRPr>
          </a:p>
          <a:p>
            <a:pPr marL="457200" indent="-457200" algn="just">
              <a:buFont typeface="+mj-lt"/>
              <a:buAutoNum type="alphaLcParenR"/>
            </a:pPr>
            <a:r>
              <a:rPr lang="en-US" sz="1400" b="1" dirty="0" smtClean="0">
                <a:latin typeface="Arial" panose="020B0604020202020204" pitchFamily="34" charset="0"/>
                <a:cs typeface="Arial" panose="020B0604020202020204" pitchFamily="34" charset="0"/>
              </a:rPr>
              <a:t>BRANCHES OF UNLIMITED GROWTH </a:t>
            </a:r>
            <a:r>
              <a:rPr lang="en-US" sz="1400" dirty="0" smtClean="0">
                <a:latin typeface="Arial" panose="020B0604020202020204" pitchFamily="34" charset="0"/>
                <a:cs typeface="Arial" panose="020B0604020202020204" pitchFamily="34" charset="0"/>
              </a:rPr>
              <a:t>: The branches which grow for unlimited period , are called long shoots . These branches are arranged spirally on the main trunk . </a:t>
            </a:r>
            <a:r>
              <a:rPr lang="en-US" sz="1400" dirty="0">
                <a:latin typeface="Arial" panose="020B0604020202020204" pitchFamily="34" charset="0"/>
                <a:cs typeface="Arial" panose="020B0604020202020204" pitchFamily="34" charset="0"/>
              </a:rPr>
              <a:t>T</a:t>
            </a:r>
            <a:r>
              <a:rPr lang="en-US" sz="1400" dirty="0" smtClean="0">
                <a:latin typeface="Arial" panose="020B0604020202020204" pitchFamily="34" charset="0"/>
                <a:cs typeface="Arial" panose="020B0604020202020204" pitchFamily="34" charset="0"/>
              </a:rPr>
              <a:t>he branches bears scale leaves.</a:t>
            </a:r>
          </a:p>
          <a:p>
            <a:pPr marL="457200" indent="-457200" algn="just">
              <a:buFont typeface="+mj-lt"/>
              <a:buAutoNum type="alphaLcParenR"/>
            </a:pPr>
            <a:endParaRPr lang="en-US" sz="1400" dirty="0">
              <a:latin typeface="Arial" panose="020B0604020202020204" pitchFamily="34" charset="0"/>
              <a:cs typeface="Arial" panose="020B0604020202020204" pitchFamily="34" charset="0"/>
            </a:endParaRPr>
          </a:p>
          <a:p>
            <a:pPr marL="457200" indent="-457200" algn="just">
              <a:buFont typeface="+mj-lt"/>
              <a:buAutoNum type="alphaLcParenR"/>
            </a:pPr>
            <a:r>
              <a:rPr lang="en-US" sz="1400" b="1" dirty="0" smtClean="0">
                <a:latin typeface="Arial" panose="020B0604020202020204" pitchFamily="34" charset="0"/>
                <a:cs typeface="Arial" panose="020B0604020202020204" pitchFamily="34" charset="0"/>
              </a:rPr>
              <a:t>BRANCHES OF LIMITED GROWTH</a:t>
            </a:r>
            <a:r>
              <a:rPr lang="en-US" sz="1400" dirty="0" smtClean="0">
                <a:latin typeface="Arial" panose="020B0604020202020204" pitchFamily="34" charset="0"/>
                <a:cs typeface="Arial" panose="020B0604020202020204" pitchFamily="34" charset="0"/>
              </a:rPr>
              <a:t> : The branches which lacks apical bud and grow for a shorter period are called </a:t>
            </a:r>
            <a:r>
              <a:rPr lang="en-US" sz="1400" dirty="0">
                <a:latin typeface="Arial" panose="020B0604020202020204" pitchFamily="34" charset="0"/>
                <a:cs typeface="Arial" panose="020B0604020202020204" pitchFamily="34" charset="0"/>
              </a:rPr>
              <a:t>D</a:t>
            </a:r>
            <a:r>
              <a:rPr lang="en-US" sz="1400" dirty="0" smtClean="0">
                <a:latin typeface="Arial" panose="020B0604020202020204" pitchFamily="34" charset="0"/>
                <a:cs typeface="Arial" panose="020B0604020202020204" pitchFamily="34" charset="0"/>
              </a:rPr>
              <a:t>warf shoot . Each dwarf shoot possesses 8-10 spirally arranged scale leaves.</a:t>
            </a:r>
          </a:p>
          <a:p>
            <a:pPr marL="0" indent="0" algn="just">
              <a:buNone/>
            </a:pPr>
            <a:endParaRPr lang="en-US" sz="1400" dirty="0">
              <a:latin typeface="Arial" panose="020B0604020202020204" pitchFamily="34" charset="0"/>
              <a:cs typeface="Arial" panose="020B0604020202020204" pitchFamily="34" charset="0"/>
            </a:endParaRPr>
          </a:p>
          <a:p>
            <a:pPr marL="457200" indent="-457200" algn="just">
              <a:buFont typeface="+mj-lt"/>
              <a:buAutoNum type="alphaLcParenR"/>
            </a:pPr>
            <a:endParaRPr lang="en-US" sz="1400" dirty="0" smtClean="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7291" y="1358538"/>
            <a:ext cx="3049520" cy="45315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87840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accent2">
                    <a:lumMod val="40000"/>
                    <a:lumOff val="60000"/>
                  </a:schemeClr>
                </a:solidFill>
              </a:rPr>
              <a:t>LEAVES</a:t>
            </a:r>
            <a:endParaRPr lang="en-US" sz="4400" b="1" dirty="0">
              <a:solidFill>
                <a:schemeClr val="accent2">
                  <a:lumMod val="40000"/>
                  <a:lumOff val="60000"/>
                </a:schemeClr>
              </a:solidFill>
            </a:endParaRPr>
          </a:p>
        </p:txBody>
      </p:sp>
      <p:sp>
        <p:nvSpPr>
          <p:cNvPr id="3" name="Content Placeholder 2"/>
          <p:cNvSpPr>
            <a:spLocks noGrp="1"/>
          </p:cNvSpPr>
          <p:nvPr>
            <p:ph idx="1"/>
          </p:nvPr>
        </p:nvSpPr>
        <p:spPr>
          <a:xfrm>
            <a:off x="524966" y="1481418"/>
            <a:ext cx="9009560" cy="4589182"/>
          </a:xfrm>
        </p:spPr>
        <p:txBody>
          <a:bodyPr>
            <a:normAutofit/>
          </a:bodyPr>
          <a:lstStyle/>
          <a:p>
            <a:pPr marL="0" indent="0">
              <a:buNone/>
            </a:pPr>
            <a:r>
              <a:rPr lang="en-US" sz="2400" dirty="0" smtClean="0"/>
              <a:t>The leaves are </a:t>
            </a:r>
            <a:r>
              <a:rPr lang="en-US" sz="2400" b="1" dirty="0" smtClean="0"/>
              <a:t>dimorphic</a:t>
            </a:r>
            <a:r>
              <a:rPr lang="en-US" sz="2400" dirty="0" smtClean="0"/>
              <a:t> i.e. the are two types </a:t>
            </a:r>
          </a:p>
          <a:p>
            <a:pPr marL="457200" indent="-457200">
              <a:buFont typeface="+mj-lt"/>
              <a:buAutoNum type="arabicPeriod"/>
            </a:pPr>
            <a:r>
              <a:rPr lang="en-US" sz="2400" dirty="0"/>
              <a:t>	</a:t>
            </a:r>
            <a:r>
              <a:rPr lang="en-US" sz="2400" dirty="0" smtClean="0"/>
              <a:t>	</a:t>
            </a:r>
            <a:r>
              <a:rPr lang="en-US" sz="2400" b="1" dirty="0" smtClean="0"/>
              <a:t>Scale leaves </a:t>
            </a:r>
          </a:p>
          <a:p>
            <a:pPr marL="457200" indent="-457200">
              <a:buFont typeface="+mj-lt"/>
              <a:buAutoNum type="arabicPeriod"/>
            </a:pPr>
            <a:r>
              <a:rPr lang="en-US" sz="2400" b="1" dirty="0"/>
              <a:t> </a:t>
            </a:r>
            <a:r>
              <a:rPr lang="en-US" sz="2400" b="1" dirty="0" smtClean="0"/>
              <a:t>            foliage leaves </a:t>
            </a:r>
          </a:p>
          <a:p>
            <a:pPr marL="457200" indent="-457200">
              <a:buFont typeface="+mj-lt"/>
              <a:buAutoNum type="alphaUcPeriod"/>
            </a:pPr>
            <a:r>
              <a:rPr lang="en-US" sz="2400" dirty="0"/>
              <a:t>	</a:t>
            </a:r>
            <a:r>
              <a:rPr lang="en-US" sz="2400" b="1" dirty="0" smtClean="0"/>
              <a:t>Scale leaves </a:t>
            </a:r>
            <a:r>
              <a:rPr lang="en-US" sz="2400" dirty="0" smtClean="0"/>
              <a:t>: They are thin , brown, flattened and minute. The scale leaves are born on long shots as well as on dwarf shoots. The main function of scale leaves is to protect the young buds . They are not photosynthetic </a:t>
            </a:r>
          </a:p>
          <a:p>
            <a:pPr marL="457200" indent="-457200">
              <a:buFont typeface="+mj-lt"/>
              <a:buAutoNum type="alphaUcPeriod"/>
            </a:pPr>
            <a:r>
              <a:rPr lang="en-US" sz="2400" b="1" dirty="0" smtClean="0"/>
              <a:t>Foliage leaves </a:t>
            </a:r>
            <a:r>
              <a:rPr lang="en-US" sz="2400" dirty="0" smtClean="0"/>
              <a:t>: they are long acicular and needle like structure generally in green color. They born only on dwarf shoots.</a:t>
            </a:r>
            <a:endParaRPr lang="en-US" sz="2400" dirty="0"/>
          </a:p>
        </p:txBody>
      </p:sp>
    </p:spTree>
    <p:extLst>
      <p:ext uri="{BB962C8B-B14F-4D97-AF65-F5344CB8AC3E}">
        <p14:creationId xmlns:p14="http://schemas.microsoft.com/office/powerpoint/2010/main" val="9423988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228" y="528918"/>
            <a:ext cx="5800428" cy="5109882"/>
          </a:xfrm>
        </p:spPr>
        <p:txBody>
          <a:bodyPr/>
          <a:lstStyle/>
          <a:p>
            <a:pPr marL="0" indent="0" algn="just">
              <a:buNone/>
            </a:pPr>
            <a:r>
              <a:rPr lang="en-US" sz="4000" b="1" u="sng" dirty="0" smtClean="0">
                <a:solidFill>
                  <a:schemeClr val="accent2">
                    <a:lumMod val="40000"/>
                    <a:lumOff val="60000"/>
                  </a:schemeClr>
                </a:solidFill>
              </a:rPr>
              <a:t>Reproduction: </a:t>
            </a:r>
          </a:p>
          <a:p>
            <a:pPr marL="0" indent="0" algn="just">
              <a:buNone/>
            </a:pPr>
            <a:endParaRPr lang="en-US" sz="4000" b="1" u="sng" dirty="0" smtClean="0">
              <a:solidFill>
                <a:schemeClr val="accent2">
                  <a:lumMod val="40000"/>
                  <a:lumOff val="60000"/>
                </a:schemeClr>
              </a:solidFill>
            </a:endParaRPr>
          </a:p>
          <a:p>
            <a:pPr algn="just"/>
            <a:r>
              <a:rPr lang="en-US" sz="2800" dirty="0" smtClean="0"/>
              <a:t>  The pinus plant are </a:t>
            </a:r>
            <a:r>
              <a:rPr lang="en-US" sz="2800" b="1" dirty="0" smtClean="0">
                <a:solidFill>
                  <a:schemeClr val="accent3">
                    <a:lumMod val="75000"/>
                  </a:schemeClr>
                </a:solidFill>
              </a:rPr>
              <a:t>heterosporous</a:t>
            </a:r>
            <a:r>
              <a:rPr lang="en-US" sz="2800" b="1" dirty="0" smtClean="0"/>
              <a:t>.  </a:t>
            </a:r>
            <a:r>
              <a:rPr lang="en-US" sz="2800" dirty="0" smtClean="0"/>
              <a:t> </a:t>
            </a:r>
          </a:p>
          <a:p>
            <a:pPr algn="just"/>
            <a:r>
              <a:rPr lang="en-US" sz="2800" dirty="0" smtClean="0"/>
              <a:t>Microspores are produced in microsporangia born on male cones</a:t>
            </a:r>
          </a:p>
          <a:p>
            <a:pPr algn="just"/>
            <a:r>
              <a:rPr lang="en-US" sz="2800" dirty="0" smtClean="0"/>
              <a:t>Megaspores are produced in microsporangia  born on female cones.</a:t>
            </a:r>
          </a:p>
          <a:p>
            <a:pPr algn="just"/>
            <a:endParaRPr lang="en-US" dirty="0" smtClean="0"/>
          </a:p>
          <a:p>
            <a:pPr marL="0" indent="0" algn="just">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7737" y="2054226"/>
            <a:ext cx="3064238" cy="3584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6363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mph" presetSubtype="0" fill="hold" nodeType="clickEffect">
                                  <p:stCondLst>
                                    <p:cond delay="0"/>
                                  </p:stCondLst>
                                  <p:iterate type="lt">
                                    <p:tmPct val="10000"/>
                                  </p:iterate>
                                  <p:childTnLst>
                                    <p:animClr clrSpc="rgb" dir="cw">
                                      <p:cBhvr override="childStyle">
                                        <p:cTn id="6" dur="500" fill="hold"/>
                                        <p:tgtEl>
                                          <p:spTgt spid="3">
                                            <p:txEl>
                                              <p:pRg st="2" end="2"/>
                                            </p:txEl>
                                          </p:spTgt>
                                        </p:tgtEl>
                                        <p:attrNameLst>
                                          <p:attrName>style.color</p:attrName>
                                        </p:attrNameLst>
                                      </p:cBhvr>
                                      <p:to>
                                        <a:schemeClr val="accent2"/>
                                      </p:to>
                                    </p:animClr>
                                    <p:animClr clrSpc="rgb" dir="cw">
                                      <p:cBhvr>
                                        <p:cTn id="7" dur="500" fill="hold"/>
                                        <p:tgtEl>
                                          <p:spTgt spid="3">
                                            <p:txEl>
                                              <p:pRg st="2" end="2"/>
                                            </p:txEl>
                                          </p:spTgt>
                                        </p:tgtEl>
                                        <p:attrNameLst>
                                          <p:attrName>fillcolor</p:attrName>
                                        </p:attrNameLst>
                                      </p:cBhvr>
                                      <p:to>
                                        <a:schemeClr val="accent2"/>
                                      </p:to>
                                    </p:animClr>
                                    <p:set>
                                      <p:cBhvr>
                                        <p:cTn id="8" dur="500" fill="hold"/>
                                        <p:tgtEl>
                                          <p:spTgt spid="3">
                                            <p:txEl>
                                              <p:pRg st="2" end="2"/>
                                            </p:txEl>
                                          </p:spTgt>
                                        </p:tgtEl>
                                        <p:attrNameLst>
                                          <p:attrName>fill.type</p:attrName>
                                        </p:attrNameLst>
                                      </p:cBhvr>
                                      <p:to>
                                        <p:strVal val="solid"/>
                                      </p:to>
                                    </p:set>
                                    <p:anim to="1.5" calcmode="lin" valueType="num">
                                      <p:cBhvr override="childStyle">
                                        <p:cTn id="9" dur="500" fill="hold"/>
                                        <p:tgtEl>
                                          <p:spTgt spid="3">
                                            <p:txEl>
                                              <p:pRg st="2" end="2"/>
                                            </p:txEl>
                                          </p:spTgt>
                                        </p:tgtEl>
                                        <p:attrNameLst>
                                          <p:attrName>style.fontSize</p:attrName>
                                        </p:attrNameLst>
                                      </p:cBhvr>
                                    </p:anim>
                                  </p:childTnLst>
                                </p:cTn>
                              </p:par>
                              <p:par>
                                <p:cTn id="10" presetID="28" presetClass="emph" presetSubtype="0" fill="hold" nodeType="withEffect">
                                  <p:stCondLst>
                                    <p:cond delay="0"/>
                                  </p:stCondLst>
                                  <p:iterate type="lt">
                                    <p:tmPct val="10000"/>
                                  </p:iterate>
                                  <p:childTnLst>
                                    <p:animClr clrSpc="rgb" dir="cw">
                                      <p:cBhvr override="childStyle">
                                        <p:cTn id="11" dur="500" fill="hold"/>
                                        <p:tgtEl>
                                          <p:spTgt spid="3">
                                            <p:txEl>
                                              <p:pRg st="3" end="3"/>
                                            </p:txEl>
                                          </p:spTgt>
                                        </p:tgtEl>
                                        <p:attrNameLst>
                                          <p:attrName>style.color</p:attrName>
                                        </p:attrNameLst>
                                      </p:cBhvr>
                                      <p:to>
                                        <a:schemeClr val="accent2"/>
                                      </p:to>
                                    </p:animClr>
                                    <p:animClr clrSpc="rgb" dir="cw">
                                      <p:cBhvr>
                                        <p:cTn id="12" dur="500" fill="hold"/>
                                        <p:tgtEl>
                                          <p:spTgt spid="3">
                                            <p:txEl>
                                              <p:pRg st="3" end="3"/>
                                            </p:txEl>
                                          </p:spTgt>
                                        </p:tgtEl>
                                        <p:attrNameLst>
                                          <p:attrName>fillcolor</p:attrName>
                                        </p:attrNameLst>
                                      </p:cBhvr>
                                      <p:to>
                                        <a:schemeClr val="accent2"/>
                                      </p:to>
                                    </p:animClr>
                                    <p:set>
                                      <p:cBhvr>
                                        <p:cTn id="13" dur="500" fill="hold"/>
                                        <p:tgtEl>
                                          <p:spTgt spid="3">
                                            <p:txEl>
                                              <p:pRg st="3" end="3"/>
                                            </p:txEl>
                                          </p:spTgt>
                                        </p:tgtEl>
                                        <p:attrNameLst>
                                          <p:attrName>fill.type</p:attrName>
                                        </p:attrNameLst>
                                      </p:cBhvr>
                                      <p:to>
                                        <p:strVal val="solid"/>
                                      </p:to>
                                    </p:set>
                                    <p:anim to="1.5" calcmode="lin" valueType="num">
                                      <p:cBhvr override="childStyle">
                                        <p:cTn id="14" dur="500" fill="hold"/>
                                        <p:tgtEl>
                                          <p:spTgt spid="3">
                                            <p:txEl>
                                              <p:pRg st="3" end="3"/>
                                            </p:txEl>
                                          </p:spTgt>
                                        </p:tgtEl>
                                        <p:attrNameLst>
                                          <p:attrName>style.fontSize</p:attrName>
                                        </p:attrNameLst>
                                      </p:cBhvr>
                                    </p:anim>
                                  </p:childTnLst>
                                </p:cTn>
                              </p:par>
                              <p:par>
                                <p:cTn id="15" presetID="28" presetClass="emph" presetSubtype="0" fill="hold" nodeType="withEffect">
                                  <p:stCondLst>
                                    <p:cond delay="0"/>
                                  </p:stCondLst>
                                  <p:iterate type="lt">
                                    <p:tmPct val="10000"/>
                                  </p:iterate>
                                  <p:childTnLst>
                                    <p:animClr clrSpc="rgb" dir="cw">
                                      <p:cBhvr override="childStyle">
                                        <p:cTn id="16" dur="500" fill="hold"/>
                                        <p:tgtEl>
                                          <p:spTgt spid="3">
                                            <p:txEl>
                                              <p:pRg st="4" end="4"/>
                                            </p:txEl>
                                          </p:spTgt>
                                        </p:tgtEl>
                                        <p:attrNameLst>
                                          <p:attrName>style.color</p:attrName>
                                        </p:attrNameLst>
                                      </p:cBhvr>
                                      <p:to>
                                        <a:schemeClr val="accent2"/>
                                      </p:to>
                                    </p:animClr>
                                    <p:animClr clrSpc="rgb" dir="cw">
                                      <p:cBhvr>
                                        <p:cTn id="17" dur="500" fill="hold"/>
                                        <p:tgtEl>
                                          <p:spTgt spid="3">
                                            <p:txEl>
                                              <p:pRg st="4" end="4"/>
                                            </p:txEl>
                                          </p:spTgt>
                                        </p:tgtEl>
                                        <p:attrNameLst>
                                          <p:attrName>fillcolor</p:attrName>
                                        </p:attrNameLst>
                                      </p:cBhvr>
                                      <p:to>
                                        <a:schemeClr val="accent2"/>
                                      </p:to>
                                    </p:animClr>
                                    <p:set>
                                      <p:cBhvr>
                                        <p:cTn id="18" dur="500" fill="hold"/>
                                        <p:tgtEl>
                                          <p:spTgt spid="3">
                                            <p:txEl>
                                              <p:pRg st="4" end="4"/>
                                            </p:txEl>
                                          </p:spTgt>
                                        </p:tgtEl>
                                        <p:attrNameLst>
                                          <p:attrName>fill.type</p:attrName>
                                        </p:attrNameLst>
                                      </p:cBhvr>
                                      <p:to>
                                        <p:strVal val="solid"/>
                                      </p:to>
                                    </p:set>
                                    <p:anim to="1.5" calcmode="lin" valueType="num">
                                      <p:cBhvr override="childStyle">
                                        <p:cTn id="19" dur="500" fill="hold"/>
                                        <p:tgtEl>
                                          <p:spTgt spid="3">
                                            <p:txEl>
                                              <p:pRg st="4" end="4"/>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accent3">
                    <a:lumMod val="75000"/>
                  </a:schemeClr>
                </a:solidFill>
              </a:rPr>
              <a:t>MALE CONES</a:t>
            </a:r>
            <a:endParaRPr lang="en-US" sz="4400" b="1" dirty="0">
              <a:solidFill>
                <a:schemeClr val="accent3">
                  <a:lumMod val="75000"/>
                </a:schemeClr>
              </a:solidFill>
            </a:endParaRPr>
          </a:p>
        </p:txBody>
      </p:sp>
      <p:sp>
        <p:nvSpPr>
          <p:cNvPr id="3" name="Content Placeholder 2"/>
          <p:cNvSpPr>
            <a:spLocks noGrp="1"/>
          </p:cNvSpPr>
          <p:nvPr>
            <p:ph idx="1"/>
          </p:nvPr>
        </p:nvSpPr>
        <p:spPr>
          <a:xfrm>
            <a:off x="524965" y="1506819"/>
            <a:ext cx="5831386" cy="3865282"/>
          </a:xfrm>
        </p:spPr>
        <p:txBody>
          <a:bodyPr>
            <a:normAutofit lnSpcReduction="10000"/>
          </a:bodyPr>
          <a:lstStyle/>
          <a:p>
            <a:pPr algn="just"/>
            <a:r>
              <a:rPr lang="en-US" sz="2400" dirty="0" smtClean="0"/>
              <a:t>The male cones of pinus are also known as </a:t>
            </a:r>
            <a:r>
              <a:rPr lang="en-US" sz="2400" b="1" dirty="0" smtClean="0"/>
              <a:t>male strobili </a:t>
            </a:r>
            <a:r>
              <a:rPr lang="en-US" sz="2400" dirty="0" smtClean="0"/>
              <a:t>or</a:t>
            </a:r>
            <a:r>
              <a:rPr lang="en-US" sz="2400" b="1" dirty="0" smtClean="0"/>
              <a:t> staminate cones .</a:t>
            </a:r>
          </a:p>
          <a:p>
            <a:pPr algn="just"/>
            <a:r>
              <a:rPr lang="en-US" sz="2400" dirty="0" smtClean="0"/>
              <a:t>They appear in the month of March-April in hills and in January in plains.</a:t>
            </a:r>
          </a:p>
          <a:p>
            <a:pPr algn="just"/>
            <a:r>
              <a:rPr lang="en-US" sz="2400" dirty="0" smtClean="0"/>
              <a:t>They arise on the branch of unlimited growth .</a:t>
            </a:r>
          </a:p>
          <a:p>
            <a:pPr algn="just"/>
            <a:r>
              <a:rPr lang="en-US" sz="2400" dirty="0" smtClean="0"/>
              <a:t>Male cone is small and ovoid structure .</a:t>
            </a:r>
          </a:p>
          <a:p>
            <a:pPr algn="just"/>
            <a:r>
              <a:rPr lang="en-US" sz="2400" dirty="0" smtClean="0"/>
              <a:t>It varies from 2-4cm in length and 5-6mm in diameter .</a:t>
            </a:r>
          </a:p>
          <a:p>
            <a:pPr algn="just"/>
            <a:r>
              <a:rPr lang="en-US" sz="2400" dirty="0" smtClean="0"/>
              <a:t>It is pale yellow in color.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8541" y="1506820"/>
            <a:ext cx="2592597" cy="36874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28214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6"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3">
                                            <p:txEl>
                                              <p:pRg st="0" end="0"/>
                                            </p:txEl>
                                          </p:spTgt>
                                        </p:tgtEl>
                                      </p:cBhvr>
                                    </p:animEffect>
                                  </p:childTnLst>
                                </p:cTn>
                              </p:par>
                              <p:par>
                                <p:cTn id="18" presetID="50" presetClass="entr" presetSubtype="0" decel="10000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1" end="1"/>
                                            </p:txEl>
                                          </p:spTgt>
                                        </p:tgtEl>
                                      </p:cBhvr>
                                    </p:animEffect>
                                  </p:childTnLst>
                                </p:cTn>
                              </p:par>
                              <p:par>
                                <p:cTn id="23" presetID="50" presetClass="entr" presetSubtype="0" decel="10000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6"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7" dur="1000"/>
                                        <p:tgtEl>
                                          <p:spTgt spid="3">
                                            <p:txEl>
                                              <p:pRg st="2" end="2"/>
                                            </p:txEl>
                                          </p:spTgt>
                                        </p:tgtEl>
                                      </p:cBhvr>
                                    </p:animEffect>
                                  </p:childTnLst>
                                </p:cTn>
                              </p:par>
                              <p:par>
                                <p:cTn id="28" presetID="50" presetClass="entr" presetSubtype="0" decel="10000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31"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2" dur="1000"/>
                                        <p:tgtEl>
                                          <p:spTgt spid="3">
                                            <p:txEl>
                                              <p:pRg st="3" end="3"/>
                                            </p:txEl>
                                          </p:spTgt>
                                        </p:tgtEl>
                                      </p:cBhvr>
                                    </p:animEffect>
                                  </p:childTnLst>
                                </p:cTn>
                              </p:par>
                              <p:par>
                                <p:cTn id="33" presetID="50" presetClass="entr" presetSubtype="0" decel="10000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par>
                                <p:cTn id="38" presetID="50" presetClass="entr" presetSubtype="0" decel="100000" fill="hold"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1000" fill="hold"/>
                                        <p:tgtEl>
                                          <p:spTgt spid="3">
                                            <p:txEl>
                                              <p:pRg st="5" end="5"/>
                                            </p:txEl>
                                          </p:spTgt>
                                        </p:tgtEl>
                                        <p:attrNameLst>
                                          <p:attrName>ppt_w</p:attrName>
                                        </p:attrNameLst>
                                      </p:cBhvr>
                                      <p:tavLst>
                                        <p:tav tm="0">
                                          <p:val>
                                            <p:strVal val="#ppt_w+.3"/>
                                          </p:val>
                                        </p:tav>
                                        <p:tav tm="100000">
                                          <p:val>
                                            <p:strVal val="#ppt_w"/>
                                          </p:val>
                                        </p:tav>
                                      </p:tavLst>
                                    </p:anim>
                                    <p:anim calcmode="lin" valueType="num">
                                      <p:cBhvr>
                                        <p:cTn id="41"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794" y="0"/>
            <a:ext cx="9524206" cy="1400530"/>
          </a:xfrm>
        </p:spPr>
        <p:txBody>
          <a:bodyPr/>
          <a:lstStyle/>
          <a:p>
            <a:r>
              <a:rPr lang="en-US" sz="4000" b="1" dirty="0" smtClean="0">
                <a:solidFill>
                  <a:schemeClr val="accent3">
                    <a:lumMod val="75000"/>
                  </a:schemeClr>
                </a:solidFill>
              </a:rPr>
              <a:t>STRUCTURE OF MATURE MICROSPORANGIUM</a:t>
            </a:r>
            <a:endParaRPr lang="en-US" sz="4000" b="1" dirty="0">
              <a:solidFill>
                <a:schemeClr val="accent3">
                  <a:lumMod val="75000"/>
                </a:schemeClr>
              </a:solidFill>
            </a:endParaRPr>
          </a:p>
        </p:txBody>
      </p:sp>
      <p:sp>
        <p:nvSpPr>
          <p:cNvPr id="3" name="Content Placeholder 2"/>
          <p:cNvSpPr>
            <a:spLocks noGrp="1"/>
          </p:cNvSpPr>
          <p:nvPr>
            <p:ph idx="1"/>
          </p:nvPr>
        </p:nvSpPr>
        <p:spPr>
          <a:xfrm>
            <a:off x="346666" y="1567053"/>
            <a:ext cx="9132093" cy="5095005"/>
          </a:xfrm>
        </p:spPr>
        <p:txBody>
          <a:bodyPr>
            <a:normAutofit fontScale="92500" lnSpcReduction="20000"/>
          </a:bodyPr>
          <a:lstStyle/>
          <a:p>
            <a:r>
              <a:rPr lang="en-US" sz="3000" dirty="0" smtClean="0"/>
              <a:t>Mature microsporangium is small, sessile and elongated sac .</a:t>
            </a:r>
          </a:p>
          <a:p>
            <a:r>
              <a:rPr lang="en-US" sz="3000" dirty="0" smtClean="0"/>
              <a:t>It is pale brown in color.</a:t>
            </a:r>
          </a:p>
          <a:p>
            <a:r>
              <a:rPr lang="en-US" sz="3000" dirty="0" smtClean="0"/>
              <a:t>The tapetum layer is disintegrates during maturation of spores.</a:t>
            </a:r>
          </a:p>
          <a:p>
            <a:r>
              <a:rPr lang="en-US" sz="3000" dirty="0" smtClean="0"/>
              <a:t>The spore sac is filled by pollen grains</a:t>
            </a:r>
          </a:p>
          <a:p>
            <a:pPr marL="0" indent="0">
              <a:buNone/>
            </a:pPr>
            <a:r>
              <a:rPr lang="en-US" sz="3900" dirty="0" smtClean="0">
                <a:solidFill>
                  <a:schemeClr val="accent3">
                    <a:lumMod val="75000"/>
                  </a:schemeClr>
                </a:solidFill>
              </a:rPr>
              <a:t>DEHISCENCE OF MICROSPORANGIUM :</a:t>
            </a:r>
          </a:p>
          <a:p>
            <a:pPr marL="0" indent="0">
              <a:buNone/>
            </a:pPr>
            <a:r>
              <a:rPr lang="en-US" sz="2200" dirty="0" smtClean="0"/>
              <a:t>Each microsporangium has a longitudinal line . In hot dry whether the wall of sporangium cracks through this line. A large number of pollen grains are released through this line and dispersed in air. These spores are shed in huge amount that they form yellow clouds . This feature is called </a:t>
            </a:r>
            <a:r>
              <a:rPr lang="en-US" sz="2200" b="1" dirty="0" smtClean="0"/>
              <a:t>shower of sulphar dust </a:t>
            </a:r>
            <a:r>
              <a:rPr lang="en-US" sz="2200" dirty="0" smtClean="0"/>
              <a:t>in the  Himalayan pine forests.</a:t>
            </a:r>
            <a:endParaRPr lang="en-US" dirty="0" smtClean="0"/>
          </a:p>
          <a:p>
            <a:pPr marL="0" indent="0">
              <a:buNone/>
            </a:pPr>
            <a:r>
              <a:rPr lang="en-US" sz="2200" dirty="0"/>
              <a:t> </a:t>
            </a:r>
            <a:r>
              <a:rPr lang="en-US" sz="2200" dirty="0" smtClean="0"/>
              <a:t>  The pollen grain are generally released in months of march to beginning of  june  and travel to long distances the empty pollen grains wither and dry cones fall off from the trees.</a:t>
            </a:r>
          </a:p>
          <a:p>
            <a:pPr marL="0" indent="0">
              <a:buNone/>
            </a:pPr>
            <a:endParaRPr lang="en-US" sz="2200" dirty="0" smtClean="0"/>
          </a:p>
        </p:txBody>
      </p:sp>
    </p:spTree>
    <p:extLst>
      <p:ext uri="{BB962C8B-B14F-4D97-AF65-F5344CB8AC3E}">
        <p14:creationId xmlns:p14="http://schemas.microsoft.com/office/powerpoint/2010/main" val="1541874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3">
                    <a:lumMod val="75000"/>
                  </a:schemeClr>
                </a:solidFill>
              </a:rPr>
              <a:t>FEMALE CONES</a:t>
            </a:r>
            <a:r>
              <a:rPr lang="en-US" dirty="0" smtClean="0"/>
              <a:t/>
            </a:r>
            <a:br>
              <a:rPr lang="en-US" dirty="0" smtClean="0"/>
            </a:br>
            <a:endParaRPr lang="en-US" dirty="0"/>
          </a:p>
        </p:txBody>
      </p:sp>
      <p:sp>
        <p:nvSpPr>
          <p:cNvPr id="3" name="Content Placeholder 2"/>
          <p:cNvSpPr>
            <a:spLocks noGrp="1"/>
          </p:cNvSpPr>
          <p:nvPr>
            <p:ph idx="1"/>
          </p:nvPr>
        </p:nvSpPr>
        <p:spPr>
          <a:xfrm>
            <a:off x="524965" y="1329018"/>
            <a:ext cx="6006804" cy="4652682"/>
          </a:xfrm>
        </p:spPr>
        <p:txBody>
          <a:bodyPr>
            <a:noAutofit/>
          </a:bodyPr>
          <a:lstStyle/>
          <a:p>
            <a:pPr algn="just"/>
            <a:r>
              <a:rPr lang="en-US" sz="1800" dirty="0" smtClean="0"/>
              <a:t>The female cones of pinus are also called </a:t>
            </a:r>
            <a:r>
              <a:rPr lang="en-US" sz="1800" b="1" dirty="0" smtClean="0"/>
              <a:t>ovulate strobili .</a:t>
            </a:r>
          </a:p>
          <a:p>
            <a:pPr algn="just"/>
            <a:r>
              <a:rPr lang="en-US" sz="1800" dirty="0" smtClean="0"/>
              <a:t>They appear in the months of February in plains and May in the hills.</a:t>
            </a:r>
          </a:p>
          <a:p>
            <a:pPr algn="just"/>
            <a:r>
              <a:rPr lang="en-US" sz="1800" dirty="0" smtClean="0"/>
              <a:t>Each female cones arises in the place of dwarf shoot .</a:t>
            </a:r>
          </a:p>
          <a:p>
            <a:pPr algn="just"/>
            <a:r>
              <a:rPr lang="en-US" sz="1800" dirty="0" smtClean="0"/>
              <a:t>Each female cone takes three years to get mature and set seeds.</a:t>
            </a:r>
          </a:p>
          <a:p>
            <a:pPr algn="just"/>
            <a:r>
              <a:rPr lang="en-US" sz="1800" dirty="0" smtClean="0"/>
              <a:t>The first year cones are comparatively small , compact and reddish green in color .</a:t>
            </a:r>
          </a:p>
          <a:p>
            <a:pPr algn="just"/>
            <a:r>
              <a:rPr lang="en-US" sz="1800" dirty="0" smtClean="0"/>
              <a:t>The second year cones are comparatively large ,they become slightly woody.</a:t>
            </a:r>
          </a:p>
          <a:p>
            <a:pPr algn="just"/>
            <a:r>
              <a:rPr lang="en-US" sz="1800" dirty="0" smtClean="0"/>
              <a:t>The third year cone are large and woody .</a:t>
            </a:r>
          </a:p>
          <a:p>
            <a:pPr algn="just"/>
            <a:r>
              <a:rPr lang="en-US" sz="1800" dirty="0" smtClean="0"/>
              <a:t>They develop seeds at the end of third year.</a:t>
            </a:r>
          </a:p>
          <a:p>
            <a:pPr algn="just"/>
            <a:r>
              <a:rPr lang="en-US" sz="1800" dirty="0" smtClean="0"/>
              <a:t>They are elongated cylindrical shape and 15-20 cm long.</a:t>
            </a:r>
          </a:p>
          <a:p>
            <a:endParaRPr lang="en-US" sz="2800" dirty="0"/>
          </a:p>
          <a:p>
            <a:endParaRPr lang="en-US" sz="2800" dirty="0" smtClean="0"/>
          </a:p>
          <a:p>
            <a:endParaRPr lang="en-US" sz="2800" dirty="0" smtClean="0"/>
          </a:p>
          <a:p>
            <a:endParaRPr lang="en-US" sz="2800" dirty="0" smtClean="0"/>
          </a:p>
          <a:p>
            <a:endParaRPr lang="en-US" sz="28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1042" y="1329018"/>
            <a:ext cx="2708072" cy="46526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133295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169" y="249518"/>
            <a:ext cx="7641337" cy="1400530"/>
          </a:xfrm>
        </p:spPr>
        <p:txBody>
          <a:bodyPr>
            <a:normAutofit fontScale="90000"/>
          </a:bodyPr>
          <a:lstStyle/>
          <a:p>
            <a:r>
              <a:rPr lang="en-US" b="1" u="sng" dirty="0" smtClean="0">
                <a:solidFill>
                  <a:schemeClr val="accent3">
                    <a:lumMod val="75000"/>
                  </a:schemeClr>
                </a:solidFill>
              </a:rPr>
              <a:t>MEGASPOROPHYLL :</a:t>
            </a:r>
            <a:br>
              <a:rPr lang="en-US" b="1" u="sng" dirty="0" smtClean="0">
                <a:solidFill>
                  <a:schemeClr val="accent3">
                    <a:lumMod val="75000"/>
                  </a:schemeClr>
                </a:solidFill>
              </a:rPr>
            </a:br>
            <a:endParaRPr lang="en-US" b="1" u="sng" dirty="0">
              <a:solidFill>
                <a:schemeClr val="accent3">
                  <a:lumMod val="75000"/>
                </a:schemeClr>
              </a:solidFill>
            </a:endParaRPr>
          </a:p>
        </p:txBody>
      </p:sp>
      <p:sp>
        <p:nvSpPr>
          <p:cNvPr id="3" name="Content Placeholder 2"/>
          <p:cNvSpPr>
            <a:spLocks noGrp="1"/>
          </p:cNvSpPr>
          <p:nvPr>
            <p:ph idx="1"/>
          </p:nvPr>
        </p:nvSpPr>
        <p:spPr>
          <a:xfrm>
            <a:off x="524168" y="1367118"/>
            <a:ext cx="5914732" cy="4411382"/>
          </a:xfrm>
        </p:spPr>
        <p:txBody>
          <a:bodyPr>
            <a:normAutofit fontScale="62500" lnSpcReduction="20000"/>
          </a:bodyPr>
          <a:lstStyle/>
          <a:p>
            <a:pPr algn="just"/>
            <a:r>
              <a:rPr lang="en-US" i="1" dirty="0" smtClean="0"/>
              <a:t>Each </a:t>
            </a:r>
            <a:r>
              <a:rPr lang="en-US" i="1" dirty="0" err="1" smtClean="0">
                <a:solidFill>
                  <a:schemeClr val="accent1">
                    <a:lumMod val="60000"/>
                    <a:lumOff val="40000"/>
                  </a:schemeClr>
                </a:solidFill>
              </a:rPr>
              <a:t>megasporophyll</a:t>
            </a:r>
            <a:r>
              <a:rPr lang="en-US" i="1" dirty="0" smtClean="0"/>
              <a:t> is differentiated into two parts : </a:t>
            </a:r>
          </a:p>
          <a:p>
            <a:pPr algn="just"/>
            <a:r>
              <a:rPr lang="en-US" i="1" dirty="0"/>
              <a:t> </a:t>
            </a:r>
            <a:r>
              <a:rPr lang="en-US" i="1" dirty="0" smtClean="0"/>
              <a:t>           </a:t>
            </a:r>
            <a:r>
              <a:rPr lang="en-US" b="1" i="1" dirty="0" smtClean="0"/>
              <a:t>Bract scale</a:t>
            </a:r>
          </a:p>
          <a:p>
            <a:pPr algn="just"/>
            <a:r>
              <a:rPr lang="en-US" i="1" dirty="0"/>
              <a:t> </a:t>
            </a:r>
            <a:r>
              <a:rPr lang="en-US" i="1" dirty="0" smtClean="0"/>
              <a:t>           </a:t>
            </a:r>
            <a:r>
              <a:rPr lang="en-US" b="1" i="1" dirty="0" smtClean="0"/>
              <a:t>ovuliferous scale</a:t>
            </a:r>
          </a:p>
          <a:p>
            <a:pPr algn="just"/>
            <a:endParaRPr lang="en-US" b="1" i="1" dirty="0"/>
          </a:p>
          <a:p>
            <a:pPr algn="just"/>
            <a:r>
              <a:rPr lang="en-US" b="1" i="1" dirty="0" smtClean="0"/>
              <a:t>The Bract scale: </a:t>
            </a:r>
            <a:r>
              <a:rPr lang="en-US" i="1" dirty="0" smtClean="0"/>
              <a:t>It is lower part of </a:t>
            </a:r>
            <a:r>
              <a:rPr lang="en-US" i="1" dirty="0" err="1" smtClean="0"/>
              <a:t>megasporophyll</a:t>
            </a:r>
            <a:r>
              <a:rPr lang="en-US" i="1" dirty="0" smtClean="0"/>
              <a:t> . It is called </a:t>
            </a:r>
            <a:r>
              <a:rPr lang="en-US" b="1" i="1" dirty="0" err="1" smtClean="0"/>
              <a:t>carpellary</a:t>
            </a:r>
            <a:r>
              <a:rPr lang="en-US" b="1" i="1" dirty="0" smtClean="0"/>
              <a:t> .</a:t>
            </a:r>
          </a:p>
          <a:p>
            <a:pPr algn="just"/>
            <a:r>
              <a:rPr lang="en-US" b="1" i="1" dirty="0"/>
              <a:t> </a:t>
            </a:r>
            <a:r>
              <a:rPr lang="en-US" b="1" i="1" dirty="0" smtClean="0"/>
              <a:t> </a:t>
            </a:r>
            <a:r>
              <a:rPr lang="en-US" i="1" dirty="0"/>
              <a:t>T</a:t>
            </a:r>
            <a:r>
              <a:rPr lang="en-US" i="1" dirty="0" smtClean="0"/>
              <a:t>hey are small , dry and membranous structures  </a:t>
            </a:r>
            <a:r>
              <a:rPr lang="en-US" i="1" dirty="0" err="1" smtClean="0"/>
              <a:t>attatched</a:t>
            </a:r>
            <a:r>
              <a:rPr lang="en-US" i="1" dirty="0" smtClean="0"/>
              <a:t> on central axis. </a:t>
            </a:r>
          </a:p>
          <a:p>
            <a:pPr algn="just"/>
            <a:r>
              <a:rPr lang="en-US" b="1" i="1" dirty="0" smtClean="0"/>
              <a:t>The ovuliferous scale </a:t>
            </a:r>
            <a:r>
              <a:rPr lang="en-US" i="1" dirty="0" smtClean="0"/>
              <a:t>: the upper part of </a:t>
            </a:r>
            <a:r>
              <a:rPr lang="en-US" i="1" dirty="0" err="1" smtClean="0"/>
              <a:t>megasporohyll</a:t>
            </a:r>
            <a:r>
              <a:rPr lang="en-US" i="1" dirty="0" smtClean="0"/>
              <a:t> bears </a:t>
            </a:r>
            <a:r>
              <a:rPr lang="en-US" b="1" i="1" dirty="0" smtClean="0"/>
              <a:t>ovules. </a:t>
            </a:r>
          </a:p>
          <a:p>
            <a:pPr algn="just"/>
            <a:r>
              <a:rPr lang="en-US" i="1" dirty="0" smtClean="0"/>
              <a:t>Each ovuliferous scale is thick , woody and brownish structure.</a:t>
            </a:r>
          </a:p>
          <a:p>
            <a:pPr algn="just"/>
            <a:r>
              <a:rPr lang="en-US" i="1" dirty="0" smtClean="0"/>
              <a:t>It’s broad terminal portion called </a:t>
            </a:r>
            <a:r>
              <a:rPr lang="en-US" b="1" i="1" dirty="0" err="1" smtClean="0"/>
              <a:t>apophysis</a:t>
            </a:r>
            <a:r>
              <a:rPr lang="en-US" i="1" dirty="0" smtClean="0"/>
              <a:t> and a small central projection , called </a:t>
            </a:r>
            <a:r>
              <a:rPr lang="en-US" b="1" i="1" dirty="0" smtClean="0"/>
              <a:t>umbo.</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4319" y="1367118"/>
            <a:ext cx="2818524" cy="4411382"/>
          </a:xfrm>
          <a:prstGeom prst="rect">
            <a:avLst/>
          </a:prstGeom>
        </p:spPr>
      </p:pic>
    </p:spTree>
    <p:extLst>
      <p:ext uri="{BB962C8B-B14F-4D97-AF65-F5344CB8AC3E}">
        <p14:creationId xmlns:p14="http://schemas.microsoft.com/office/powerpoint/2010/main" val="26042997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solidFill>
                  <a:schemeClr val="accent3">
                    <a:lumMod val="60000"/>
                    <a:lumOff val="40000"/>
                  </a:schemeClr>
                </a:solidFill>
              </a:rPr>
              <a:t>STRUCTURE OF OVULE :</a:t>
            </a:r>
            <a:r>
              <a:rPr lang="en-US" dirty="0" smtClean="0"/>
              <a:t/>
            </a:r>
            <a:br>
              <a:rPr lang="en-US" dirty="0" smtClean="0"/>
            </a:br>
            <a:endParaRPr lang="en-US" dirty="0"/>
          </a:p>
        </p:txBody>
      </p:sp>
      <p:sp>
        <p:nvSpPr>
          <p:cNvPr id="3" name="Content Placeholder 2"/>
          <p:cNvSpPr>
            <a:spLocks noGrp="1"/>
          </p:cNvSpPr>
          <p:nvPr>
            <p:ph idx="1"/>
          </p:nvPr>
        </p:nvSpPr>
        <p:spPr>
          <a:xfrm>
            <a:off x="524966" y="1532218"/>
            <a:ext cx="5944891" cy="4779682"/>
          </a:xfrm>
        </p:spPr>
        <p:txBody>
          <a:bodyPr>
            <a:noAutofit/>
          </a:bodyPr>
          <a:lstStyle/>
          <a:p>
            <a:pPr algn="just"/>
            <a:r>
              <a:rPr lang="en-US" sz="1600" dirty="0" smtClean="0"/>
              <a:t>The mature ovule is oval in shape and attached laterally on the upper surface of ovuliferous scale.</a:t>
            </a:r>
          </a:p>
          <a:p>
            <a:pPr algn="just"/>
            <a:r>
              <a:rPr lang="en-US" sz="1600" dirty="0" smtClean="0"/>
              <a:t>The central part of ovule contain </a:t>
            </a:r>
            <a:r>
              <a:rPr lang="en-US" sz="1600" b="1" dirty="0" smtClean="0"/>
              <a:t>nucellus .</a:t>
            </a:r>
          </a:p>
          <a:p>
            <a:pPr algn="just"/>
            <a:r>
              <a:rPr lang="en-US" sz="1600" dirty="0" smtClean="0"/>
              <a:t>The nucellus is covered by thick protective covering called </a:t>
            </a:r>
            <a:r>
              <a:rPr lang="en-US" sz="1600" b="1" dirty="0" smtClean="0"/>
              <a:t>integument.</a:t>
            </a:r>
          </a:p>
          <a:p>
            <a:pPr marL="0" indent="0" algn="just">
              <a:buNone/>
            </a:pPr>
            <a:r>
              <a:rPr lang="en-US" sz="2400" dirty="0" smtClean="0"/>
              <a:t>STRUCTURE OF MATURE OVULE BEFORE FERTILIZATION :</a:t>
            </a:r>
          </a:p>
          <a:p>
            <a:pPr marL="0" indent="0" algn="just">
              <a:buNone/>
            </a:pPr>
            <a:r>
              <a:rPr lang="en-US" sz="1800" dirty="0" smtClean="0"/>
              <a:t>Mature ovule of pinus is oval in shape and attached laterally on the surface of ovuliferous scale. The nucellus is fused with the inner layer of integument . The cells of nucellus surrounding the female gametophyte differentiate to forn 2-3 layers of nutritive tissue , called spongy layer.</a:t>
            </a:r>
          </a:p>
          <a:p>
            <a:pPr marL="0" indent="0" algn="just">
              <a:buNone/>
            </a:pPr>
            <a:r>
              <a:rPr lang="en-US" sz="1800" dirty="0"/>
              <a:t> </a:t>
            </a:r>
            <a:r>
              <a:rPr lang="en-US" sz="1800" dirty="0" smtClean="0"/>
              <a:t>        It Is haploid.   The micropylar end bears archegonia . Each archegonia has 8 neck cells arranged in 4 tiers of 2 cells each . The neck canal cells are absent</a:t>
            </a:r>
            <a:r>
              <a:rPr lang="en-US" sz="1800" dirty="0"/>
              <a:t>.</a:t>
            </a:r>
            <a:endParaRPr lang="en-US" sz="18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9889" y="1532218"/>
            <a:ext cx="2783998" cy="4589182"/>
          </a:xfrm>
          <a:prstGeom prst="rect">
            <a:avLst/>
          </a:prstGeom>
        </p:spPr>
      </p:pic>
    </p:spTree>
    <p:extLst>
      <p:ext uri="{BB962C8B-B14F-4D97-AF65-F5344CB8AC3E}">
        <p14:creationId xmlns:p14="http://schemas.microsoft.com/office/powerpoint/2010/main" val="2006854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60000"/>
                    <a:lumOff val="40000"/>
                  </a:schemeClr>
                </a:solidFill>
              </a:rPr>
              <a:t>FERTILIZATION</a:t>
            </a:r>
            <a:endParaRPr lang="en-US" dirty="0">
              <a:solidFill>
                <a:schemeClr val="accent3">
                  <a:lumMod val="60000"/>
                  <a:lumOff val="40000"/>
                </a:schemeClr>
              </a:solidFill>
            </a:endParaRPr>
          </a:p>
        </p:txBody>
      </p:sp>
      <p:sp>
        <p:nvSpPr>
          <p:cNvPr id="3" name="Content Placeholder 2"/>
          <p:cNvSpPr>
            <a:spLocks noGrp="1"/>
          </p:cNvSpPr>
          <p:nvPr>
            <p:ph idx="1"/>
          </p:nvPr>
        </p:nvSpPr>
        <p:spPr>
          <a:xfrm>
            <a:off x="524966" y="1303618"/>
            <a:ext cx="5439272" cy="4627282"/>
          </a:xfrm>
        </p:spPr>
        <p:txBody>
          <a:bodyPr>
            <a:normAutofit fontScale="55000" lnSpcReduction="20000"/>
          </a:bodyPr>
          <a:lstStyle/>
          <a:p>
            <a:r>
              <a:rPr lang="en-US" dirty="0" smtClean="0"/>
              <a:t>Fertilization occurs about 12-14 months after pollination, during May –June of the second year.</a:t>
            </a:r>
          </a:p>
          <a:p>
            <a:r>
              <a:rPr lang="en-US" dirty="0" smtClean="0"/>
              <a:t>Mature male gametophyte consist along pollen tube containing two unequal non flagellated male gametes ,</a:t>
            </a:r>
          </a:p>
          <a:p>
            <a:r>
              <a:rPr lang="en-US" dirty="0" smtClean="0"/>
              <a:t>The tube acts as </a:t>
            </a:r>
            <a:r>
              <a:rPr lang="en-US" b="1" dirty="0" smtClean="0"/>
              <a:t>carrier of gametes.</a:t>
            </a:r>
          </a:p>
          <a:p>
            <a:r>
              <a:rPr lang="en-US" dirty="0" smtClean="0"/>
              <a:t>After reaching at apex of female gametophyte the tube enters into archegonium through neck .</a:t>
            </a:r>
          </a:p>
          <a:p>
            <a:r>
              <a:rPr lang="en-US" dirty="0" smtClean="0"/>
              <a:t>The male gametes show ameboid movement and finally one of the m fuses with the egg becomes </a:t>
            </a:r>
            <a:r>
              <a:rPr lang="en-US" b="1" dirty="0" smtClean="0"/>
              <a:t>Zygote. </a:t>
            </a:r>
          </a:p>
          <a:p>
            <a:r>
              <a:rPr lang="en-US" dirty="0" smtClean="0"/>
              <a:t>The haploid nucleus of male gametes fuses with the </a:t>
            </a:r>
            <a:r>
              <a:rPr lang="en-US" b="1" dirty="0" smtClean="0"/>
              <a:t>haploid (n=12 ) </a:t>
            </a:r>
            <a:r>
              <a:rPr lang="en-US" dirty="0" smtClean="0"/>
              <a:t>nucleus of egg to form </a:t>
            </a:r>
            <a:r>
              <a:rPr lang="en-US" b="1" dirty="0" smtClean="0"/>
              <a:t>diploid (2n=24) </a:t>
            </a:r>
            <a:r>
              <a:rPr lang="en-US" dirty="0" smtClean="0"/>
              <a:t>nucleus of zygote.</a:t>
            </a:r>
          </a:p>
          <a:p>
            <a:r>
              <a:rPr lang="en-US" dirty="0" smtClean="0"/>
              <a:t>The zygote acts as the first cell of sporophytic generation.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4238" y="1152983"/>
            <a:ext cx="3343275" cy="42826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995767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3">
                    <a:lumMod val="60000"/>
                    <a:lumOff val="40000"/>
                  </a:schemeClr>
                </a:solidFill>
              </a:rPr>
              <a:t>ECONOMIC IMPORTANCE OF PINUS</a:t>
            </a:r>
            <a:r>
              <a:rPr lang="en-US" dirty="0" smtClean="0"/>
              <a:t/>
            </a:r>
            <a:br>
              <a:rPr lang="en-US" dirty="0" smtClean="0"/>
            </a:br>
            <a:endParaRPr lang="en-US" dirty="0"/>
          </a:p>
        </p:txBody>
      </p:sp>
      <p:sp>
        <p:nvSpPr>
          <p:cNvPr id="3" name="Content Placeholder 2"/>
          <p:cNvSpPr>
            <a:spLocks noGrp="1"/>
          </p:cNvSpPr>
          <p:nvPr>
            <p:ph idx="1"/>
          </p:nvPr>
        </p:nvSpPr>
        <p:spPr>
          <a:xfrm>
            <a:off x="524965" y="1456019"/>
            <a:ext cx="5666286" cy="4538381"/>
          </a:xfrm>
        </p:spPr>
        <p:txBody>
          <a:bodyPr>
            <a:normAutofit/>
          </a:bodyPr>
          <a:lstStyle/>
          <a:p>
            <a:pPr algn="just"/>
            <a:r>
              <a:rPr lang="en-US" sz="1800" dirty="0" smtClean="0"/>
              <a:t>The most importance product obtained from pine forests is </a:t>
            </a:r>
            <a:r>
              <a:rPr lang="en-US" sz="1800" b="1" dirty="0" smtClean="0"/>
              <a:t>Timber .</a:t>
            </a:r>
            <a:r>
              <a:rPr lang="en-US" sz="1800" dirty="0" smtClean="0"/>
              <a:t>as the wood of pinus is </a:t>
            </a:r>
            <a:r>
              <a:rPr lang="en-US" sz="1800" b="1" dirty="0" smtClean="0"/>
              <a:t>pycnoxylic </a:t>
            </a:r>
            <a:r>
              <a:rPr lang="en-US" sz="1800" dirty="0" smtClean="0"/>
              <a:t>, it provides valuable timber for building and other construction purpose .</a:t>
            </a:r>
          </a:p>
          <a:p>
            <a:pPr algn="just"/>
            <a:r>
              <a:rPr lang="en-US" sz="1800" dirty="0" smtClean="0"/>
              <a:t>Species of pinus also yield many resins , </a:t>
            </a:r>
            <a:r>
              <a:rPr lang="en-US" sz="1800" b="1" dirty="0" smtClean="0"/>
              <a:t>oils</a:t>
            </a:r>
            <a:r>
              <a:rPr lang="en-US" sz="1800" dirty="0" smtClean="0"/>
              <a:t> and turpentine which are of great value.</a:t>
            </a:r>
          </a:p>
          <a:p>
            <a:pPr algn="just"/>
            <a:r>
              <a:rPr lang="en-US" sz="1800" dirty="0" smtClean="0"/>
              <a:t>Resins are used in varnish making , enamels and in the preparation of soap , </a:t>
            </a:r>
            <a:r>
              <a:rPr lang="en-US" sz="1800" b="1" dirty="0" smtClean="0"/>
              <a:t>paints </a:t>
            </a:r>
            <a:r>
              <a:rPr lang="en-US" sz="1800" dirty="0" smtClean="0"/>
              <a:t>, oil clothes etc. </a:t>
            </a:r>
          </a:p>
          <a:p>
            <a:pPr algn="just"/>
            <a:r>
              <a:rPr lang="en-US" sz="1800" dirty="0" smtClean="0"/>
              <a:t>The seed of p. </a:t>
            </a:r>
            <a:r>
              <a:rPr lang="en-US" sz="1800" i="1" dirty="0" smtClean="0"/>
              <a:t>gerardiana aare </a:t>
            </a:r>
            <a:r>
              <a:rPr lang="en-US" sz="1800" dirty="0" smtClean="0"/>
              <a:t>commonly  called </a:t>
            </a:r>
            <a:r>
              <a:rPr lang="en-US" sz="1800" b="1" dirty="0" smtClean="0"/>
              <a:t>chilgoza</a:t>
            </a:r>
            <a:r>
              <a:rPr lang="en-US" sz="1800" dirty="0" smtClean="0"/>
              <a:t> they are used as highly nutritious </a:t>
            </a:r>
            <a:r>
              <a:rPr lang="en-US" sz="1800" b="1" dirty="0" smtClean="0"/>
              <a:t>dry fruits</a:t>
            </a:r>
            <a:r>
              <a:rPr lang="en-US" sz="1800" dirty="0" smtClean="0"/>
              <a:t>.</a:t>
            </a:r>
          </a:p>
          <a:p>
            <a:pPr algn="just"/>
            <a:r>
              <a:rPr lang="en-US" sz="1800" dirty="0" smtClean="0"/>
              <a:t>The wood and female cone of pinus are used as </a:t>
            </a:r>
            <a:r>
              <a:rPr lang="en-US" sz="1800" b="1" dirty="0" smtClean="0"/>
              <a:t>fuel</a:t>
            </a:r>
            <a:r>
              <a:rPr lang="en-US" sz="1800" dirty="0" smtClean="0"/>
              <a:t>.</a:t>
            </a:r>
          </a:p>
          <a:p>
            <a:pPr algn="just"/>
            <a:r>
              <a:rPr lang="en-US" sz="1800" dirty="0" smtClean="0"/>
              <a:t>Pinus are grown in the gardens and parks as </a:t>
            </a:r>
            <a:r>
              <a:rPr lang="en-US" sz="1800" b="1" dirty="0" smtClean="0"/>
              <a:t>ornamentals.</a:t>
            </a:r>
          </a:p>
          <a:p>
            <a:pPr algn="just"/>
            <a:endParaRPr lang="en-US" dirty="0"/>
          </a:p>
          <a:p>
            <a:pPr algn="just">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7553" y="1456018"/>
            <a:ext cx="2868231" cy="40303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1112" b="10555"/>
          <a:stretch/>
        </p:blipFill>
        <p:spPr>
          <a:xfrm>
            <a:off x="6578419" y="1440165"/>
            <a:ext cx="919842" cy="157657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14102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solidFill>
                  <a:schemeClr val="accent3">
                    <a:lumMod val="60000"/>
                    <a:lumOff val="40000"/>
                  </a:schemeClr>
                </a:solidFill>
              </a:rPr>
              <a:t>LIFE CYCLE</a:t>
            </a:r>
            <a:endParaRPr lang="en-US" sz="6000" b="1" dirty="0">
              <a:solidFill>
                <a:schemeClr val="accent3">
                  <a:lumMod val="60000"/>
                  <a:lumOff val="40000"/>
                </a:schemeClr>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1298" y="2232819"/>
            <a:ext cx="4448671" cy="4200220"/>
          </a:xfrm>
        </p:spPr>
      </p:pic>
    </p:spTree>
    <p:extLst>
      <p:ext uri="{BB962C8B-B14F-4D97-AF65-F5344CB8AC3E}">
        <p14:creationId xmlns:p14="http://schemas.microsoft.com/office/powerpoint/2010/main" val="10273697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algn="ctr">
              <a:buNone/>
            </a:pPr>
            <a:endParaRPr lang="en-US" sz="8800" dirty="0" smtClean="0"/>
          </a:p>
          <a:p>
            <a:pPr algn="ctr">
              <a:buNone/>
            </a:pPr>
            <a:r>
              <a:rPr lang="en-US" sz="8800" b="1" dirty="0" smtClean="0"/>
              <a:t>THANKS</a:t>
            </a:r>
            <a:endParaRPr lang="en-US"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1934</TotalTime>
  <Words>1165</Words>
  <Application>Microsoft Office PowerPoint</Application>
  <PresentationFormat>A4 Paper (210x297 mm)</PresentationFormat>
  <Paragraphs>111</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Bauhaus 93</vt:lpstr>
      <vt:lpstr>Calibri</vt:lpstr>
      <vt:lpstr>Franklin Gothic Demi Cond</vt:lpstr>
      <vt:lpstr>Wingdings</vt:lpstr>
      <vt:lpstr>Office Theme</vt:lpstr>
      <vt:lpstr>PRESENTATION  ON  PINUS</vt:lpstr>
      <vt:lpstr>INTRODUCTION</vt:lpstr>
      <vt:lpstr>DESCRIPTION</vt:lpstr>
      <vt:lpstr>EXTERNAL CHARACHTERS</vt:lpstr>
      <vt:lpstr>     ROOT </vt:lpstr>
      <vt:lpstr>  STEM </vt:lpstr>
      <vt:lpstr>LEAVES</vt:lpstr>
      <vt:lpstr>PowerPoint Presentation</vt:lpstr>
      <vt:lpstr>MALE CONES</vt:lpstr>
      <vt:lpstr>STRUCTURE OF MATURE MICROSPORANGIUM</vt:lpstr>
      <vt:lpstr>FEMALE CONES </vt:lpstr>
      <vt:lpstr>MEGASPOROPHYLL : </vt:lpstr>
      <vt:lpstr>STRUCTURE OF OVULE : </vt:lpstr>
      <vt:lpstr>FERTILIZATION</vt:lpstr>
      <vt:lpstr>ECONOMIC IMPORTANCE OF PINUS </vt:lpstr>
      <vt:lpstr>LIFE CYCLE</vt:lpstr>
      <vt:lpst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PINUS</dc:title>
  <dc:creator>Windows User</dc:creator>
  <cp:lastModifiedBy>dalminder singh</cp:lastModifiedBy>
  <cp:revision>47</cp:revision>
  <dcterms:created xsi:type="dcterms:W3CDTF">2015-10-08T14:46:35Z</dcterms:created>
  <dcterms:modified xsi:type="dcterms:W3CDTF">2015-12-14T04:43:10Z</dcterms:modified>
</cp:coreProperties>
</file>